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81"/>
  </p:notesMasterIdLst>
  <p:handoutMasterIdLst>
    <p:handoutMasterId r:id="rId182"/>
  </p:handoutMasterIdLst>
  <p:sldIdLst>
    <p:sldId id="301"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6" r:id="rId23"/>
    <p:sldId id="327" r:id="rId24"/>
    <p:sldId id="484"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485" r:id="rId38"/>
    <p:sldId id="341" r:id="rId39"/>
    <p:sldId id="342" r:id="rId40"/>
    <p:sldId id="343" r:id="rId41"/>
    <p:sldId id="344" r:id="rId42"/>
    <p:sldId id="345" r:id="rId43"/>
    <p:sldId id="346" r:id="rId44"/>
    <p:sldId id="347" r:id="rId45"/>
    <p:sldId id="348" r:id="rId46"/>
    <p:sldId id="349" r:id="rId47"/>
    <p:sldId id="350" r:id="rId48"/>
    <p:sldId id="351" r:id="rId49"/>
    <p:sldId id="487"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 id="399" r:id="rId97"/>
    <p:sldId id="400" r:id="rId98"/>
    <p:sldId id="401" r:id="rId99"/>
    <p:sldId id="402" r:id="rId100"/>
    <p:sldId id="403" r:id="rId101"/>
    <p:sldId id="404" r:id="rId102"/>
    <p:sldId id="405" r:id="rId103"/>
    <p:sldId id="406" r:id="rId104"/>
    <p:sldId id="407" r:id="rId105"/>
    <p:sldId id="408"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21" r:id="rId119"/>
    <p:sldId id="422" r:id="rId120"/>
    <p:sldId id="423" r:id="rId121"/>
    <p:sldId id="424" r:id="rId122"/>
    <p:sldId id="425" r:id="rId123"/>
    <p:sldId id="426" r:id="rId124"/>
    <p:sldId id="427" r:id="rId125"/>
    <p:sldId id="428" r:id="rId126"/>
    <p:sldId id="429" r:id="rId127"/>
    <p:sldId id="430" r:id="rId128"/>
    <p:sldId id="431" r:id="rId129"/>
    <p:sldId id="432" r:id="rId130"/>
    <p:sldId id="433" r:id="rId131"/>
    <p:sldId id="434" r:id="rId132"/>
    <p:sldId id="435" r:id="rId133"/>
    <p:sldId id="436" r:id="rId134"/>
    <p:sldId id="437" r:id="rId135"/>
    <p:sldId id="438" r:id="rId136"/>
    <p:sldId id="439" r:id="rId137"/>
    <p:sldId id="440"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86" r:id="rId151"/>
    <p:sldId id="454" r:id="rId152"/>
    <p:sldId id="455" r:id="rId153"/>
    <p:sldId id="456" r:id="rId154"/>
    <p:sldId id="457" r:id="rId155"/>
    <p:sldId id="458" r:id="rId156"/>
    <p:sldId id="459" r:id="rId157"/>
    <p:sldId id="460" r:id="rId158"/>
    <p:sldId id="461" r:id="rId159"/>
    <p:sldId id="462" r:id="rId160"/>
    <p:sldId id="463" r:id="rId161"/>
    <p:sldId id="464" r:id="rId162"/>
    <p:sldId id="465" r:id="rId163"/>
    <p:sldId id="466" r:id="rId164"/>
    <p:sldId id="467" r:id="rId165"/>
    <p:sldId id="468" r:id="rId166"/>
    <p:sldId id="469" r:id="rId167"/>
    <p:sldId id="470" r:id="rId168"/>
    <p:sldId id="471" r:id="rId169"/>
    <p:sldId id="472" r:id="rId170"/>
    <p:sldId id="473" r:id="rId171"/>
    <p:sldId id="474" r:id="rId172"/>
    <p:sldId id="475" r:id="rId173"/>
    <p:sldId id="476" r:id="rId174"/>
    <p:sldId id="477" r:id="rId175"/>
    <p:sldId id="478" r:id="rId176"/>
    <p:sldId id="479" r:id="rId177"/>
    <p:sldId id="480" r:id="rId178"/>
    <p:sldId id="481" r:id="rId179"/>
    <p:sldId id="305" r:id="rId18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1084" autoAdjust="0"/>
  </p:normalViewPr>
  <p:slideViewPr>
    <p:cSldViewPr snapToGrid="0" snapToObjects="1">
      <p:cViewPr varScale="1">
        <p:scale>
          <a:sx n="101" d="100"/>
          <a:sy n="101" d="100"/>
        </p:scale>
        <p:origin x="143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handoutMaster" Target="handoutMasters/handout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840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4828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4/20/2018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54708" y="6449931"/>
            <a:ext cx="6105194" cy="245837"/>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2014, 2012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423"/>
            <a:ext cx="8363663" cy="942817"/>
          </a:xfrm>
        </p:spPr>
        <p:txBody>
          <a:bodyPr anchor="ctr"/>
          <a:lstStyle/>
          <a:p>
            <a:r>
              <a:rPr lang="en-US" dirty="0" smtClean="0"/>
              <a:t>C++ How to Program: Introducing the New C++14 Standard</a:t>
            </a:r>
            <a:endParaRPr lang="en-US" dirty="0"/>
          </a:p>
        </p:txBody>
      </p:sp>
      <p:sp>
        <p:nvSpPr>
          <p:cNvPr id="3" name="Text Placeholder 2"/>
          <p:cNvSpPr>
            <a:spLocks noGrp="1"/>
          </p:cNvSpPr>
          <p:nvPr>
            <p:ph type="body" idx="1"/>
          </p:nvPr>
        </p:nvSpPr>
        <p:spPr>
          <a:xfrm>
            <a:off x="457200" y="1249680"/>
            <a:ext cx="8302702" cy="351972"/>
          </a:xfrm>
        </p:spPr>
        <p:txBody>
          <a:bodyPr/>
          <a:lstStyle/>
          <a:p>
            <a:r>
              <a:rPr lang="en-IN" dirty="0" smtClean="0">
                <a:latin typeface="+mn-lt"/>
              </a:rPr>
              <a:t>Tenth </a:t>
            </a:r>
            <a:r>
              <a:rPr lang="en-IN" dirty="0">
                <a:latin typeface="+mn-lt"/>
              </a:rPr>
              <a:t>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9</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algn="ctr"/>
            <a:r>
              <a:rPr lang="en-IN" dirty="0">
                <a:solidFill>
                  <a:schemeClr val="tx1"/>
                </a:solidFill>
                <a:latin typeface="+mn-lt"/>
              </a:rPr>
              <a:t>Classes: A Deeper Look</a:t>
            </a:r>
            <a:endParaRPr lang="en-US" dirty="0">
              <a:solidFill>
                <a:schemeClr val="tx1"/>
              </a:solidFill>
              <a:latin typeface="+mn-lt"/>
              <a:cs typeface="Arial" panose="020B0604020202020204" pitchFamily="34" charset="0"/>
            </a:endParaRPr>
          </a:p>
        </p:txBody>
      </p:sp>
      <p:pic>
        <p:nvPicPr>
          <p:cNvPr id="7" name="Picture 6" descr="Front Cover: C++ How to Program: Introducing the New C++14 Standard Tenth Edition by Paul Deitel and Harvey Deitel."/>
          <p:cNvPicPr>
            <a:picLocks noChangeAspect="1"/>
          </p:cNvPicPr>
          <p:nvPr/>
        </p:nvPicPr>
        <p:blipFill rotWithShape="1">
          <a:blip r:embed="rId3">
            <a:extLst>
              <a:ext uri="{28A0092B-C50C-407E-A947-70E740481C1C}">
                <a14:useLocalDpi xmlns:a14="http://schemas.microsoft.com/office/drawing/2010/main" val="0"/>
              </a:ext>
            </a:extLst>
          </a:blip>
          <a:srcRect t="2273" r="1055"/>
          <a:stretch/>
        </p:blipFill>
        <p:spPr>
          <a:xfrm>
            <a:off x="661061" y="1890445"/>
            <a:ext cx="3366409" cy="4412801"/>
          </a:xfrm>
          <a:prstGeom prst="rect">
            <a:avLst/>
          </a:prstGeom>
          <a:ln w="9525">
            <a:solidFill>
              <a:schemeClr val="tx1"/>
            </a:solidFill>
          </a:ln>
        </p:spPr>
      </p:pic>
      <p:sp>
        <p:nvSpPr>
          <p:cNvPr id="9" name="Text Placeholder 5"/>
          <p:cNvSpPr>
            <a:spLocks noGrp="1"/>
          </p:cNvSpPr>
          <p:nvPr>
            <p:ph type="body" idx="13"/>
          </p:nvPr>
        </p:nvSpPr>
        <p:spPr>
          <a:xfrm>
            <a:off x="2654708" y="6449931"/>
            <a:ext cx="6105194" cy="245837"/>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2017, 2014, 2012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9.1 </a:t>
            </a:r>
            <a:r>
              <a:rPr lang="en-IN" dirty="0" smtClean="0">
                <a:latin typeface="Times New Roman" panose="02020603050405020304" pitchFamily="18" charset="0"/>
                <a:cs typeface="Times New Roman" panose="02020603050405020304" pitchFamily="18" charset="0"/>
              </a:rPr>
              <a:t>Introduction </a:t>
            </a:r>
            <a:r>
              <a:rPr lang="en-IN" sz="2000" b="0" dirty="0" smtClean="0">
                <a:latin typeface="Times New Roman" panose="02020603050405020304" pitchFamily="18" charset="0"/>
                <a:cs typeface="Times New Roman" panose="02020603050405020304" pitchFamily="18" charset="0"/>
              </a:rPr>
              <a:t>(1 of 3)</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42234"/>
          </a:xfrm>
        </p:spPr>
        <p:txBody>
          <a:bodyPr/>
          <a:lstStyle/>
          <a:p>
            <a:r>
              <a:rPr lang="en-US" altLang="en-US" sz="2200" dirty="0">
                <a:solidFill>
                  <a:srgbClr val="000000"/>
                </a:solidFill>
                <a:latin typeface="+mn-lt"/>
              </a:rPr>
              <a:t>This chapter takes a deeper look at classes</a:t>
            </a:r>
            <a:r>
              <a:rPr lang="en-US" altLang="en-US" sz="2200" dirty="0" smtClean="0">
                <a:solidFill>
                  <a:srgbClr val="000000"/>
                </a:solidFill>
                <a:latin typeface="+mn-lt"/>
              </a:rPr>
              <a:t>.</a:t>
            </a:r>
          </a:p>
          <a:p>
            <a:r>
              <a:rPr lang="en-US" altLang="en-US" sz="2200" dirty="0">
                <a:solidFill>
                  <a:srgbClr val="000000"/>
                </a:solidFill>
                <a:latin typeface="+mn-lt"/>
              </a:rPr>
              <a:t>Coverage includes</a:t>
            </a:r>
            <a:r>
              <a:rPr lang="en-US" altLang="en-US" sz="2200" dirty="0" smtClean="0">
                <a:solidFill>
                  <a:srgbClr val="000000"/>
                </a:solidFill>
                <a:latin typeface="+mn-lt"/>
              </a:rPr>
              <a:t>:</a:t>
            </a:r>
          </a:p>
          <a:p>
            <a:pPr lvl="1" eaLnBrk="1" hangingPunct="1"/>
            <a:r>
              <a:rPr lang="en-US" altLang="en-US" sz="2200" dirty="0">
                <a:solidFill>
                  <a:srgbClr val="000000"/>
                </a:solidFill>
                <a:latin typeface="+mn-lt"/>
              </a:rPr>
              <a:t>Using an </a:t>
            </a:r>
            <a:r>
              <a:rPr lang="en-US" altLang="en-US" sz="2200" b="1" dirty="0">
                <a:solidFill>
                  <a:srgbClr val="000000"/>
                </a:solidFill>
                <a:latin typeface="+mn-lt"/>
              </a:rPr>
              <a:t>include guard </a:t>
            </a:r>
            <a:r>
              <a:rPr lang="en-US" altLang="en-US" sz="2200" dirty="0">
                <a:solidFill>
                  <a:srgbClr val="000000"/>
                </a:solidFill>
                <a:latin typeface="+mn-lt"/>
              </a:rPr>
              <a:t>in a header to prevent header code from being included in the same source code file more than once</a:t>
            </a:r>
            <a:r>
              <a:rPr lang="en-US" altLang="en-US" sz="2200" dirty="0" smtClean="0">
                <a:solidFill>
                  <a:srgbClr val="000000"/>
                </a:solidFill>
                <a:latin typeface="+mn-lt"/>
              </a:rPr>
              <a:t>.</a:t>
            </a:r>
            <a:endParaRPr lang="en-US" altLang="en-US" sz="2200" dirty="0">
              <a:solidFill>
                <a:srgbClr val="000000"/>
              </a:solidFill>
              <a:latin typeface="+mn-lt"/>
            </a:endParaRPr>
          </a:p>
          <a:p>
            <a:pPr lvl="1"/>
            <a:r>
              <a:rPr lang="en-US" altLang="en-US" sz="2200" dirty="0">
                <a:solidFill>
                  <a:srgbClr val="000000"/>
                </a:solidFill>
                <a:latin typeface="+mn-lt"/>
              </a:rPr>
              <a:t>Using an </a:t>
            </a:r>
            <a:r>
              <a:rPr lang="en-US" altLang="en-US" sz="2200" dirty="0">
                <a:solidFill>
                  <a:srgbClr val="000000"/>
                </a:solidFill>
                <a:latin typeface="Consolas" panose="020B0609020204030204" pitchFamily="49" charset="0"/>
              </a:rPr>
              <a:t>ostringstream</a:t>
            </a:r>
            <a:r>
              <a:rPr lang="en-US" altLang="en-US" sz="2200" dirty="0">
                <a:solidFill>
                  <a:srgbClr val="000000"/>
                </a:solidFill>
                <a:latin typeface="+mn-lt"/>
              </a:rPr>
              <a:t> to create string representations of objects.</a:t>
            </a:r>
          </a:p>
          <a:p>
            <a:pPr lvl="1"/>
            <a:r>
              <a:rPr lang="en-US" altLang="en-US" sz="2200" dirty="0">
                <a:solidFill>
                  <a:srgbClr val="000000"/>
                </a:solidFill>
                <a:latin typeface="+mn-lt"/>
              </a:rPr>
              <a:t>An overview of the compile/link process.</a:t>
            </a:r>
          </a:p>
          <a:p>
            <a:pPr lvl="1"/>
            <a:r>
              <a:rPr lang="en-US" altLang="en-US" sz="2200" dirty="0">
                <a:solidFill>
                  <a:srgbClr val="000000"/>
                </a:solidFill>
                <a:latin typeface="+mn-lt"/>
              </a:rPr>
              <a:t>Accessing object members via the object’s name, a reference to an object and a pointer to an object</a:t>
            </a:r>
            <a:r>
              <a:rPr lang="en-US" altLang="en-US" sz="2200" dirty="0" smtClean="0">
                <a:solidFill>
                  <a:srgbClr val="000000"/>
                </a:solidFill>
                <a:latin typeface="+mn-lt"/>
              </a:rPr>
              <a:t>.</a:t>
            </a:r>
          </a:p>
          <a:p>
            <a:pPr lvl="1"/>
            <a:r>
              <a:rPr lang="en-US" altLang="en-US" sz="2200" dirty="0">
                <a:solidFill>
                  <a:srgbClr val="000000"/>
                </a:solidFill>
                <a:latin typeface="+mn-lt"/>
              </a:rPr>
              <a:t>Access functions that can read or write an object’s data members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22931263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9.10 Default Memberwise Assignment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marL="255651" lvl="0" indent="-255651" fontAlgn="base">
              <a:spcAft>
                <a:spcPct val="0"/>
              </a:spcAft>
              <a:tabLst/>
            </a:pPr>
            <a:r>
              <a:rPr lang="en-US" altLang="en-US" sz="2000" kern="1200" dirty="0">
                <a:solidFill>
                  <a:srgbClr val="000000"/>
                </a:solidFill>
                <a:latin typeface="+mn-lt"/>
              </a:rPr>
              <a:t>The assignment operator (</a:t>
            </a:r>
            <a:r>
              <a:rPr lang="en-US" altLang="en-US" sz="2000" kern="1200" dirty="0">
                <a:solidFill>
                  <a:srgbClr val="000000"/>
                </a:solidFill>
                <a:latin typeface="Consolas" panose="020B0609020204030204" pitchFamily="49" charset="0"/>
              </a:rPr>
              <a:t>=</a:t>
            </a:r>
            <a:r>
              <a:rPr lang="en-US" altLang="en-US" sz="2000" kern="1200" dirty="0">
                <a:solidFill>
                  <a:srgbClr val="000000"/>
                </a:solidFill>
                <a:latin typeface="+mn-lt"/>
              </a:rPr>
              <a:t>) can be used to assign an object to another object of the same type.</a:t>
            </a:r>
          </a:p>
          <a:p>
            <a:pPr marL="255651" lvl="0" indent="-255651" fontAlgn="base">
              <a:spcAft>
                <a:spcPct val="0"/>
              </a:spcAft>
              <a:tabLst/>
            </a:pPr>
            <a:r>
              <a:rPr lang="en-US" altLang="en-US" sz="2000" kern="1200" dirty="0">
                <a:solidFill>
                  <a:srgbClr val="000000"/>
                </a:solidFill>
                <a:latin typeface="+mn-lt"/>
              </a:rPr>
              <a:t>By default, such assignment is performed by </a:t>
            </a:r>
            <a:r>
              <a:rPr lang="en-US" altLang="en-US" sz="2000" b="1" kern="1200" dirty="0">
                <a:solidFill>
                  <a:srgbClr val="000000"/>
                </a:solidFill>
                <a:latin typeface="+mn-lt"/>
              </a:rPr>
              <a:t>memberwise assignment</a:t>
            </a:r>
            <a:r>
              <a:rPr lang="en-US" altLang="en-US" sz="2000" kern="1200" dirty="0">
                <a:solidFill>
                  <a:srgbClr val="000000"/>
                </a:solidFill>
                <a:latin typeface="+mn-lt"/>
              </a:rPr>
              <a:t> (also called </a:t>
            </a:r>
            <a:r>
              <a:rPr lang="en-US" altLang="en-US" sz="2000" b="1" kern="1200" dirty="0">
                <a:solidFill>
                  <a:srgbClr val="000000"/>
                </a:solidFill>
                <a:latin typeface="+mn-lt"/>
              </a:rPr>
              <a:t>copy assignment</a:t>
            </a:r>
            <a:r>
              <a:rPr lang="en-US" altLang="en-US" sz="2000" kern="1200" dirty="0">
                <a:solidFill>
                  <a:srgbClr val="000000"/>
                </a:solidFill>
                <a:latin typeface="+mn-lt"/>
              </a:rPr>
              <a: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mn-lt"/>
              </a:rPr>
              <a:t>Each data member of the object on the right of the assignment operator is assigned individually to the </a:t>
            </a:r>
            <a:r>
              <a:rPr lang="en-US" altLang="en-US" sz="2000" b="1" kern="1200" dirty="0">
                <a:solidFill>
                  <a:srgbClr val="000000"/>
                </a:solidFill>
                <a:latin typeface="+mn-lt"/>
              </a:rPr>
              <a:t>same</a:t>
            </a:r>
            <a:r>
              <a:rPr lang="en-US" altLang="en-US" sz="2000" kern="1200" dirty="0">
                <a:solidFill>
                  <a:srgbClr val="000000"/>
                </a:solidFill>
                <a:latin typeface="+mn-lt"/>
              </a:rPr>
              <a:t> data member in the object on the </a:t>
            </a:r>
            <a:r>
              <a:rPr lang="en-US" altLang="en-US" sz="2000" b="1" kern="1200" dirty="0">
                <a:solidFill>
                  <a:srgbClr val="000000"/>
                </a:solidFill>
                <a:latin typeface="+mn-lt"/>
              </a:rPr>
              <a:t>left </a:t>
            </a:r>
            <a:r>
              <a:rPr lang="en-US" altLang="en-US" sz="2000" kern="1200" dirty="0">
                <a:solidFill>
                  <a:srgbClr val="000000"/>
                </a:solidFill>
                <a:latin typeface="+mn-lt"/>
              </a:rPr>
              <a:t>of the assignment operator.</a:t>
            </a:r>
          </a:p>
          <a:p>
            <a:pPr marL="255651" lvl="0" indent="-255651" fontAlgn="base">
              <a:spcAft>
                <a:spcPct val="0"/>
              </a:spcAft>
              <a:tabLst/>
            </a:pPr>
            <a:r>
              <a:rPr lang="en-US" altLang="en-US" sz="2000" kern="1200" dirty="0">
                <a:solidFill>
                  <a:srgbClr val="000000"/>
                </a:solidFill>
                <a:latin typeface="+mn-lt"/>
              </a:rPr>
              <a:t>[</a:t>
            </a:r>
            <a:r>
              <a:rPr lang="en-US" altLang="en-US" sz="2000" b="1" kern="1200" dirty="0">
                <a:solidFill>
                  <a:srgbClr val="000000"/>
                </a:solidFill>
                <a:latin typeface="+mn-lt"/>
              </a:rPr>
              <a:t>Caution</a:t>
            </a:r>
            <a:r>
              <a:rPr lang="en-US" altLang="en-US" sz="2000" kern="1200" dirty="0">
                <a:solidFill>
                  <a:srgbClr val="000000"/>
                </a:solidFill>
                <a:latin typeface="+mn-lt"/>
              </a:rPr>
              <a:t>: Memberwise assignment can cause serious problems when used with a class whose data members contain pointers to dynamically allocated memory; we discuss these problems in Chapter 10 and show how to deal with them</a:t>
            </a:r>
            <a:r>
              <a:rPr lang="en-US" altLang="en-US" sz="2000" kern="1200" dirty="0" smtClean="0">
                <a:solidFill>
                  <a:srgbClr val="000000"/>
                </a:solidFill>
                <a:latin typeface="+mn-lt"/>
              </a:rPr>
              <a:t>.]</a:t>
            </a:r>
            <a:endParaRPr lang="en-US" altLang="en-US" sz="2000" kern="1200" dirty="0">
              <a:solidFill>
                <a:srgbClr val="000000"/>
              </a:solidFill>
              <a:latin typeface="+mn-lt"/>
            </a:endParaRPr>
          </a:p>
        </p:txBody>
      </p:sp>
    </p:spTree>
    <p:extLst>
      <p:ext uri="{BB962C8B-B14F-4D97-AF65-F5344CB8AC3E}">
        <p14:creationId xmlns:p14="http://schemas.microsoft.com/office/powerpoint/2010/main" val="13548972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IN" dirty="0" smtClean="0"/>
              <a:t>Figure 9.14 </a:t>
            </a:r>
            <a:r>
              <a:rPr lang="en-IN" dirty="0" smtClean="0">
                <a:latin typeface="Consolas" panose="020B0609020204030204" pitchFamily="49" charset="0"/>
              </a:rPr>
              <a:t>Date</a:t>
            </a:r>
            <a:r>
              <a:rPr lang="en-IN" dirty="0" smtClean="0"/>
              <a:t> Class Declaration</a:t>
            </a:r>
            <a:endParaRPr lang="en-US" dirty="0">
              <a:latin typeface="Times New Roman" panose="02020603050405020304" pitchFamily="18" charset="0"/>
            </a:endParaRPr>
          </a:p>
        </p:txBody>
      </p:sp>
      <p:pic>
        <p:nvPicPr>
          <p:cNvPr id="3" name="Picture 2" descr="Computer code has 20 lines. The lines read as follows. Line 1. forward slash forward slash F i g period 9 period 14 colon date period h. Line 2. forward slash forward slash date class declaration period Member functions are defined in date period c p p period. Line 3. hash include left angle bracket String right angle bracket. Line 4. blank. Line 5. forward slash forward slash prevent multiple inclusions of header. Line 6. hash if n d e f DATE underscore H. Line 7. hash define DATE underscore H. Line 8. blank. Line 9. forward slash forward slash class date definition. Line 10. class date left brace. Line 11. public colon. Line 12, indented once. explicit date left parenthesis unsigned i n t equals 1 comma unsigned i n t equals 1 comma unsigned i n t equals 2000 right parenthesis semicolon. Line 13, indented once. s t d colon colon String to String left parenthesis right parenthesis c o n s t semicolon. Line 14. private colon. Line 15, indented once. unsigned i n t month semicolon. Line 16, indented once. unsigned i n t day semicolon. Line 17, indented once. unsigned i n t year semicolon. Line 18. right brace semicolon. Line 19. blank. Line 20. hash end 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05" y="1720041"/>
            <a:ext cx="7680790" cy="4265652"/>
          </a:xfrm>
          <a:prstGeom prst="rect">
            <a:avLst/>
          </a:prstGeom>
        </p:spPr>
      </p:pic>
    </p:spTree>
    <p:extLst>
      <p:ext uri="{BB962C8B-B14F-4D97-AF65-F5344CB8AC3E}">
        <p14:creationId xmlns:p14="http://schemas.microsoft.com/office/powerpoint/2010/main" val="1040419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9.15 </a:t>
            </a:r>
            <a:r>
              <a:rPr lang="en-IN" dirty="0" smtClean="0">
                <a:latin typeface="Consolas" panose="020B0609020204030204" pitchFamily="49" charset="0"/>
              </a:rPr>
              <a:t>Date</a:t>
            </a:r>
            <a:r>
              <a:rPr lang="en-IN" dirty="0" smtClean="0"/>
              <a:t> Class Member-Function Definitions</a:t>
            </a:r>
            <a:endParaRPr lang="en-US" dirty="0">
              <a:latin typeface="Times New Roman" panose="02020603050405020304" pitchFamily="18" charset="0"/>
            </a:endParaRPr>
          </a:p>
        </p:txBody>
      </p:sp>
      <p:pic>
        <p:nvPicPr>
          <p:cNvPr id="3" name="Picture 2" descr="Computer code has 17 lines. The lines read as follows. Line 1. forward slash forward slash F i g period 9 period 15 colon date period c p p. Line 2. forward slash forward slash date class member hyphen function definitions period. Line 3. hash include left angle bracket s Stream right angle bracket. Line 4. hash include left angle bracket String right angle bracket. Line 5. hash include double quote date period h double quote forward slash forward slash include definition of class date from date period h. Line 6. using namespace s t d semicolon. Line 7. blank. Line 8. forward slash forward slash date constructor left parenthesis should do range checking right parenthesis. Line 9. date colon colon date left parenthesis unsigned i n t m comma unsigned i n t d comma unsigned i n t y right parenthesis. Line 10, indented once. colon month left brace m right brace comma day left brace d right brace comma year left brace y right brace left brace right brace. Line 11. blank. Line 12. forward slash forward slash print date in the format mm forward slash d d forward slash y y y y. Line 13. String date colon colon to String left parenthesis right parenthesis c o n s t left brace. Line 14, indented once. o String Stream output semicolon. Line 15, indented once. output left angle bracket left angle bracket month left angle bracket left angle bracket single quote forward slash single quote left angle bracket left angle bracket day left angle bracket left angle bracket single quote forward slash single quote left angle bracket left angle bracket year semicolon. Line 16, indented once. return output period S t r left parenthesis right parenthesis semicolon. Line 17. right brace."/>
          <p:cNvPicPr>
            <a:picLocks noChangeAspect="1"/>
          </p:cNvPicPr>
          <p:nvPr/>
        </p:nvPicPr>
        <p:blipFill rotWithShape="1">
          <a:blip r:embed="rId2">
            <a:extLst>
              <a:ext uri="{28A0092B-C50C-407E-A947-70E740481C1C}">
                <a14:useLocalDpi xmlns:a14="http://schemas.microsoft.com/office/drawing/2010/main" val="0"/>
              </a:ext>
            </a:extLst>
          </a:blip>
          <a:srcRect t="1054" r="9081"/>
          <a:stretch/>
        </p:blipFill>
        <p:spPr>
          <a:xfrm>
            <a:off x="573090" y="1682608"/>
            <a:ext cx="7997819" cy="3730247"/>
          </a:xfrm>
          <a:prstGeom prst="rect">
            <a:avLst/>
          </a:prstGeom>
        </p:spPr>
      </p:pic>
    </p:spTree>
    <p:extLst>
      <p:ext uri="{BB962C8B-B14F-4D97-AF65-F5344CB8AC3E}">
        <p14:creationId xmlns:p14="http://schemas.microsoft.com/office/powerpoint/2010/main" val="10726347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 code has 19 lines. The lines read as follows. Line 1. forward slash forward slash F i g period 9 period 16 colon F i g 09 underscore 16 period c p p. Line 2. forward slash forward slash Demonstrating that class objects can be assigned. Line 3. forward slash forward slash to each other using default member wise assignment period. Line 4. hash include left angle bracket i o Stream right angle bracket. Line 5. hash include double quote date period h double quote forward slash forward slash include definition of class date from date period h. Line 6. using namespace s t d semicolon. Line 7. blank. Line 8. i n t main left parenthesis right parenthesis left brace. Line 9, indented once. date date 1 left brace 7 comma 4 comma 2004 right brace semicolon. Line 10, indented once. date date 2 semicolon forward slash forward slash date 2 defaults to 1 forward slash 1 forward slash 2000. Line 11. blank. Line 12, indented once. c out left angle bracket left angle bracket double quote date 1 equals double quote left angle bracket left angle bracket date 1 period to String left parenthesis right parenthesis. Line 13, indented twice. 1 left angle bracket left angle bracket double quote back slash n date 2 equals double quote left angle bracket left angle bracket date 2 period to String left parenthesis right parenthesis left angle bracket left angle bracket double quote back slash n back slash n double quote semicolon. Line 14. blank. Line 15, indented once. date 2 equals date 1 semicolon forward slash forward slash default member wise assignment. Line 16. blank. Line 17, indented once. c out left angle bracket left angle bracket double quote After default member wise assignment comma date 2 equals double quote. Line 18, indented twice. left angle bracket left angle bracket date 2 period to String left parenthesis right parenthesis left angle bracket left angle bracket end l semicolon. Line 19. right brace."/>
          <p:cNvPicPr>
            <a:picLocks noChangeAspect="1"/>
          </p:cNvPicPr>
          <p:nvPr/>
        </p:nvPicPr>
        <p:blipFill rotWithShape="1">
          <a:blip r:embed="rId2">
            <a:extLst>
              <a:ext uri="{28A0092B-C50C-407E-A947-70E740481C1C}">
                <a14:useLocalDpi xmlns:a14="http://schemas.microsoft.com/office/drawing/2010/main" val="0"/>
              </a:ext>
            </a:extLst>
          </a:blip>
          <a:srcRect t="1178" r="7170"/>
          <a:stretch/>
        </p:blipFill>
        <p:spPr>
          <a:xfrm>
            <a:off x="554204" y="1835326"/>
            <a:ext cx="8035591" cy="4048600"/>
          </a:xfrm>
          <a:prstGeom prst="rect">
            <a:avLst/>
          </a:prstGeom>
        </p:spPr>
      </p:pic>
      <p:sp>
        <p:nvSpPr>
          <p:cNvPr id="7" name="Title 6"/>
          <p:cNvSpPr>
            <a:spLocks noGrp="1"/>
          </p:cNvSpPr>
          <p:nvPr>
            <p:ph type="title"/>
          </p:nvPr>
        </p:nvSpPr>
        <p:spPr/>
        <p:txBody>
          <a:bodyPr anchor="b"/>
          <a:lstStyle/>
          <a:p>
            <a:r>
              <a:rPr lang="en-IN" sz="2800" dirty="0"/>
              <a:t>Figure 9.16 </a:t>
            </a:r>
            <a:r>
              <a:rPr lang="en-US" sz="2800" dirty="0"/>
              <a:t>Class Objects Can Be Assigned to Each Other Using Default Memberwise Assignment </a:t>
            </a:r>
            <a:r>
              <a:rPr lang="en-IN" sz="2000" b="0" dirty="0" smtClean="0"/>
              <a:t>(</a:t>
            </a:r>
            <a:r>
              <a:rPr lang="en-IN" sz="2000" b="0" dirty="0"/>
              <a:t>1 of 2)</a:t>
            </a:r>
            <a:endParaRPr lang="en-US" sz="2000" dirty="0"/>
          </a:p>
        </p:txBody>
      </p:sp>
    </p:spTree>
    <p:extLst>
      <p:ext uri="{BB962C8B-B14F-4D97-AF65-F5344CB8AC3E}">
        <p14:creationId xmlns:p14="http://schemas.microsoft.com/office/powerpoint/2010/main" val="15322629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uter code output has 3 lines. The lines read as follows. Line 1. date 1 equals 7 forward slash 4 forward slash 2004. Line 2. date 2 equals 1 forward slash 1 forward slash 2000. Line 3. After default member wise assignment comma date 2 equals 7 forward slash 4 forward slash 2004."/>
          <p:cNvPicPr>
            <a:picLocks noChangeAspect="1"/>
          </p:cNvPicPr>
          <p:nvPr/>
        </p:nvPicPr>
        <p:blipFill rotWithShape="1">
          <a:blip r:embed="rId2">
            <a:extLst>
              <a:ext uri="{28A0092B-C50C-407E-A947-70E740481C1C}">
                <a14:useLocalDpi xmlns:a14="http://schemas.microsoft.com/office/drawing/2010/main" val="0"/>
              </a:ext>
            </a:extLst>
          </a:blip>
          <a:srcRect t="2671" r="4017"/>
          <a:stretch/>
        </p:blipFill>
        <p:spPr>
          <a:xfrm>
            <a:off x="509098" y="2511704"/>
            <a:ext cx="8125805" cy="1260807"/>
          </a:xfrm>
          <a:prstGeom prst="rect">
            <a:avLst/>
          </a:prstGeom>
        </p:spPr>
      </p:pic>
      <p:sp>
        <p:nvSpPr>
          <p:cNvPr id="7" name="Title 6"/>
          <p:cNvSpPr>
            <a:spLocks noGrp="1"/>
          </p:cNvSpPr>
          <p:nvPr>
            <p:ph type="title"/>
          </p:nvPr>
        </p:nvSpPr>
        <p:spPr/>
        <p:txBody>
          <a:bodyPr anchor="b"/>
          <a:lstStyle/>
          <a:p>
            <a:r>
              <a:rPr lang="en-IN" sz="2800" dirty="0"/>
              <a:t>Figure 9.16 </a:t>
            </a:r>
            <a:r>
              <a:rPr lang="en-US" sz="2800" dirty="0"/>
              <a:t>Class Objects Can Be Assigned to Each Other Using Default Memberwise </a:t>
            </a:r>
            <a:r>
              <a:rPr lang="en-US" sz="2800" dirty="0" smtClean="0"/>
              <a:t>Assignment </a:t>
            </a:r>
            <a:r>
              <a:rPr lang="en-IN" sz="2000" b="0" dirty="0" smtClean="0"/>
              <a:t>(2 </a:t>
            </a:r>
            <a:r>
              <a:rPr lang="en-IN" sz="2000" b="0" dirty="0"/>
              <a:t>of 2)</a:t>
            </a:r>
            <a:endParaRPr lang="en-US" sz="2000" dirty="0"/>
          </a:p>
        </p:txBody>
      </p:sp>
    </p:spTree>
    <p:extLst>
      <p:ext uri="{BB962C8B-B14F-4D97-AF65-F5344CB8AC3E}">
        <p14:creationId xmlns:p14="http://schemas.microsoft.com/office/powerpoint/2010/main" val="189372398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9.10 Default Memberwise Assignment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marL="255651" lvl="0" indent="-255651" fontAlgn="base">
              <a:spcAft>
                <a:spcPct val="0"/>
              </a:spcAft>
              <a:tabLst/>
            </a:pPr>
            <a:r>
              <a:rPr lang="en-US" altLang="en-US" sz="1800" kern="1200" dirty="0">
                <a:solidFill>
                  <a:srgbClr val="000000"/>
                </a:solidFill>
                <a:latin typeface="Arial (Body)"/>
              </a:rPr>
              <a:t>Objects may be passed as function arguments and may be returned from functions.</a:t>
            </a:r>
          </a:p>
          <a:p>
            <a:pPr marL="255651" lvl="0" indent="-255651" fontAlgn="base">
              <a:spcAft>
                <a:spcPct val="0"/>
              </a:spcAft>
              <a:tabLst/>
            </a:pPr>
            <a:r>
              <a:rPr lang="en-US" altLang="en-US" sz="1800" kern="1200" dirty="0">
                <a:solidFill>
                  <a:srgbClr val="000000"/>
                </a:solidFill>
                <a:latin typeface="Arial (Body)"/>
              </a:rPr>
              <a:t>Such passing and returning is performed using pass-by-value by default—a </a:t>
            </a:r>
            <a:r>
              <a:rPr lang="en-US" altLang="en-US" sz="1800" b="1" kern="1200" dirty="0">
                <a:solidFill>
                  <a:srgbClr val="000000"/>
                </a:solidFill>
                <a:latin typeface="Arial (Body)"/>
              </a:rPr>
              <a:t>copy</a:t>
            </a:r>
            <a:r>
              <a:rPr lang="en-US" altLang="en-US" sz="1800" kern="1200" dirty="0">
                <a:solidFill>
                  <a:srgbClr val="000000"/>
                </a:solidFill>
                <a:latin typeface="Arial (Body)"/>
              </a:rPr>
              <a:t> of the object is passed or returned.</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rPr>
              <a:t>C++ creates a new object and uses a </a:t>
            </a:r>
            <a:r>
              <a:rPr lang="en-US" altLang="en-US" sz="1800" b="1" kern="1200" dirty="0">
                <a:solidFill>
                  <a:srgbClr val="000000"/>
                </a:solidFill>
                <a:latin typeface="Arial (Body)"/>
              </a:rPr>
              <a:t>copy constructor </a:t>
            </a:r>
            <a:r>
              <a:rPr lang="en-US" altLang="en-US" sz="1800" kern="1200" dirty="0">
                <a:solidFill>
                  <a:srgbClr val="000000"/>
                </a:solidFill>
                <a:latin typeface="Arial (Body)"/>
              </a:rPr>
              <a:t>to copy the original object’s values into the new object.</a:t>
            </a:r>
          </a:p>
          <a:p>
            <a:pPr marL="255651" lvl="0" indent="-255651" fontAlgn="base">
              <a:spcAft>
                <a:spcPct val="0"/>
              </a:spcAft>
              <a:tabLst/>
            </a:pPr>
            <a:r>
              <a:rPr lang="en-US" altLang="en-US" sz="1800" kern="1200" dirty="0">
                <a:solidFill>
                  <a:srgbClr val="000000"/>
                </a:solidFill>
                <a:latin typeface="Arial (Body)"/>
              </a:rPr>
              <a:t>For each class, the compiler provides a default </a:t>
            </a:r>
            <a:r>
              <a:rPr lang="en-US" altLang="en-US" sz="1800" b="1" kern="1200" dirty="0">
                <a:solidFill>
                  <a:srgbClr val="000000"/>
                </a:solidFill>
                <a:latin typeface="Arial (Body)"/>
              </a:rPr>
              <a:t>copy constructor</a:t>
            </a:r>
            <a:r>
              <a:rPr lang="en-US" altLang="en-US" sz="1800" kern="1200" dirty="0">
                <a:solidFill>
                  <a:srgbClr val="000000"/>
                </a:solidFill>
                <a:latin typeface="Arial (Body)"/>
              </a:rPr>
              <a:t> that copies each member of the original object into the corresponding member of the new object.</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rPr>
              <a:t>Copy constructors can cause serious problems when used with a class whose data members contain pointers to dynamically allocated memory.</a:t>
            </a:r>
          </a:p>
          <a:p>
            <a:pPr marL="255651" lvl="0" indent="-255651" fontAlgn="base">
              <a:spcAft>
                <a:spcPct val="0"/>
              </a:spcAft>
              <a:tabLst/>
            </a:pPr>
            <a:r>
              <a:rPr lang="en-US" altLang="en-US" sz="1800" kern="1200" dirty="0">
                <a:solidFill>
                  <a:srgbClr val="000000"/>
                </a:solidFill>
                <a:latin typeface="Arial (Body)"/>
              </a:rPr>
              <a:t>Chapter 10 discusses customized copy constructors</a:t>
            </a:r>
            <a:r>
              <a:rPr lang="en-US" altLang="en-US" sz="1800" kern="1200" dirty="0" smtClean="0">
                <a:solidFill>
                  <a:srgbClr val="000000"/>
                </a:solidFill>
                <a:latin typeface="Arial (Body)"/>
              </a:rPr>
              <a:t>.</a:t>
            </a:r>
            <a:endParaRPr lang="en-US" altLang="en-US" sz="1800" kern="1200" dirty="0">
              <a:solidFill>
                <a:srgbClr val="000000"/>
              </a:solidFill>
              <a:latin typeface="Arial (Body)"/>
            </a:endParaRPr>
          </a:p>
        </p:txBody>
      </p:sp>
    </p:spTree>
    <p:extLst>
      <p:ext uri="{BB962C8B-B14F-4D97-AF65-F5344CB8AC3E}">
        <p14:creationId xmlns:p14="http://schemas.microsoft.com/office/powerpoint/2010/main" val="33687760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sz="3200" kern="1200" dirty="0" smtClean="0">
                <a:latin typeface="Times New Roman" panose="02020603050405020304" pitchFamily="18" charset="0"/>
                <a:ea typeface="+mj-ea"/>
                <a:cs typeface="+mj-cs"/>
              </a:rPr>
              <a:t>9.11 </a:t>
            </a:r>
            <a:r>
              <a:rPr lang="en-US" sz="3200" kern="1200" dirty="0" smtClean="0">
                <a:latin typeface="Consolas" panose="020B0609020204030204" pitchFamily="49" charset="0"/>
                <a:ea typeface="+mj-ea"/>
                <a:cs typeface="+mj-cs"/>
              </a:rPr>
              <a:t>Const</a:t>
            </a:r>
            <a:r>
              <a:rPr lang="en-US" sz="3200" kern="1200" dirty="0" smtClean="0">
                <a:latin typeface="Times New Roman" panose="02020603050405020304" pitchFamily="18" charset="0"/>
                <a:ea typeface="+mj-ea"/>
                <a:cs typeface="+mj-cs"/>
              </a:rPr>
              <a:t> Objects and </a:t>
            </a:r>
            <a:r>
              <a:rPr lang="en-US" sz="3200" kern="1200" dirty="0" smtClean="0">
                <a:latin typeface="Consolas" panose="020B0609020204030204" pitchFamily="49" charset="0"/>
                <a:ea typeface="+mj-ea"/>
                <a:cs typeface="+mj-cs"/>
              </a:rPr>
              <a:t>Const</a:t>
            </a:r>
            <a:r>
              <a:rPr lang="en-US" sz="3200" kern="1200" dirty="0" smtClean="0">
                <a:latin typeface="Times New Roman" panose="02020603050405020304" pitchFamily="18" charset="0"/>
                <a:ea typeface="+mj-ea"/>
                <a:cs typeface="+mj-cs"/>
              </a:rPr>
              <a:t> Member Functions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16264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Some objects need to be modifiable and some do </a:t>
            </a:r>
            <a:r>
              <a:rPr lang="en-US" sz="2400" kern="1200" dirty="0" smtClean="0">
                <a:solidFill>
                  <a:srgbClr val="000000"/>
                </a:solidFill>
                <a:latin typeface="Arial (Body)"/>
                <a:ea typeface="+mn-ea"/>
                <a:cs typeface="+mn-cs"/>
              </a:rPr>
              <a:t>not.</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You may use keyword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to specify that an object </a:t>
            </a:r>
            <a:r>
              <a:rPr lang="en-US" sz="2400" b="1" kern="1200" dirty="0">
                <a:solidFill>
                  <a:srgbClr val="000000"/>
                </a:solidFill>
                <a:latin typeface="Arial (Body)"/>
                <a:ea typeface="+mn-ea"/>
                <a:cs typeface="+mn-cs"/>
              </a:rPr>
              <a:t>is not</a:t>
            </a:r>
            <a:r>
              <a:rPr lang="en-US" sz="2400" kern="1200" dirty="0">
                <a:solidFill>
                  <a:srgbClr val="000000"/>
                </a:solidFill>
                <a:latin typeface="Arial (Body)"/>
                <a:ea typeface="+mn-ea"/>
                <a:cs typeface="+mn-cs"/>
              </a:rPr>
              <a:t> modifiable and that any attempt to modify the object should result in a compilation </a:t>
            </a:r>
            <a:r>
              <a:rPr lang="en-US" sz="2400" kern="1200" dirty="0" smtClean="0">
                <a:solidFill>
                  <a:srgbClr val="000000"/>
                </a:solidFill>
                <a:latin typeface="Arial (Body)"/>
                <a:ea typeface="+mn-ea"/>
                <a:cs typeface="+mn-cs"/>
              </a:rPr>
              <a:t>error.</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statement</a:t>
            </a:r>
          </a:p>
          <a:p>
            <a:pPr marL="741600" lvl="3" indent="-284400" fontAlgn="base">
              <a:spcAft>
                <a:spcPct val="0"/>
              </a:spcAft>
              <a:defRPr/>
            </a:pPr>
            <a:r>
              <a:rPr lang="en-US" sz="2400" b="1" kern="1200" dirty="0" smtClean="0">
                <a:solidFill>
                  <a:srgbClr val="000000"/>
                </a:solidFill>
                <a:latin typeface="Consolas" panose="020B0609020204030204" pitchFamily="49" charset="0"/>
                <a:ea typeface="+mn-ea"/>
                <a:cs typeface="+mn-cs"/>
              </a:rPr>
              <a:t>const</a:t>
            </a:r>
            <a:r>
              <a:rPr lang="en-US" sz="2400" kern="1200" dirty="0" smtClean="0">
                <a:solidFill>
                  <a:srgbClr val="000000"/>
                </a:solidFill>
                <a:latin typeface="Consolas" panose="020B0609020204030204" pitchFamily="49" charset="0"/>
                <a:ea typeface="+mn-ea"/>
                <a:cs typeface="+mn-cs"/>
              </a:rPr>
              <a:t> </a:t>
            </a:r>
            <a:r>
              <a:rPr lang="en-US" sz="2400" kern="1200" dirty="0">
                <a:solidFill>
                  <a:srgbClr val="000000"/>
                </a:solidFill>
                <a:latin typeface="Consolas" panose="020B0609020204030204" pitchFamily="49" charset="0"/>
                <a:ea typeface="+mn-ea"/>
                <a:cs typeface="+mn-cs"/>
              </a:rPr>
              <a:t>Time noon( </a:t>
            </a:r>
            <a:r>
              <a:rPr lang="en-US" sz="2400" b="1" kern="1200" dirty="0">
                <a:solidFill>
                  <a:srgbClr val="000000"/>
                </a:solidFill>
                <a:latin typeface="Consolas" panose="020B0609020204030204" pitchFamily="49" charset="0"/>
                <a:ea typeface="+mn-ea"/>
                <a:cs typeface="+mn-cs"/>
              </a:rPr>
              <a:t>12</a:t>
            </a:r>
            <a:r>
              <a:rPr lang="en-US" sz="2400" kern="1200" dirty="0">
                <a:solidFill>
                  <a:srgbClr val="000000"/>
                </a:solidFill>
                <a:latin typeface="Consolas" panose="020B0609020204030204" pitchFamily="49" charset="0"/>
                <a:ea typeface="+mn-ea"/>
                <a:cs typeface="+mn-cs"/>
              </a:rPr>
              <a:t>, </a:t>
            </a:r>
            <a:r>
              <a:rPr lang="en-US" sz="2400" b="1" kern="1200" dirty="0">
                <a:solidFill>
                  <a:srgbClr val="000000"/>
                </a:solidFill>
                <a:latin typeface="Consolas" panose="020B0609020204030204" pitchFamily="49" charset="0"/>
                <a:ea typeface="+mn-ea"/>
                <a:cs typeface="+mn-cs"/>
              </a:rPr>
              <a:t>0</a:t>
            </a:r>
            <a:r>
              <a:rPr lang="en-US" sz="2400" kern="1200" dirty="0">
                <a:solidFill>
                  <a:srgbClr val="000000"/>
                </a:solidFill>
                <a:latin typeface="Consolas" panose="020B0609020204030204" pitchFamily="49" charset="0"/>
                <a:ea typeface="+mn-ea"/>
                <a:cs typeface="+mn-cs"/>
              </a:rPr>
              <a:t>, </a:t>
            </a:r>
            <a:r>
              <a:rPr lang="en-US" sz="2400" b="1" kern="1200" dirty="0">
                <a:solidFill>
                  <a:srgbClr val="000000"/>
                </a:solidFill>
                <a:latin typeface="Consolas" panose="020B0609020204030204" pitchFamily="49" charset="0"/>
                <a:ea typeface="+mn-ea"/>
                <a:cs typeface="+mn-cs"/>
              </a:rPr>
              <a:t>0</a:t>
            </a:r>
            <a:r>
              <a:rPr lang="en-US" sz="2400" kern="1200" dirty="0">
                <a:solidFill>
                  <a:srgbClr val="000000"/>
                </a:solidFill>
                <a:latin typeface="Consolas" panose="020B0609020204030204" pitchFamily="49" charset="0"/>
                <a:ea typeface="+mn-ea"/>
                <a:cs typeface="+mn-cs"/>
              </a:rPr>
              <a:t> );</a:t>
            </a:r>
          </a:p>
          <a:p>
            <a:pPr marL="255651" lvl="0" indent="-255651" fontAlgn="base">
              <a:spcAft>
                <a:spcPct val="0"/>
              </a:spcAft>
              <a:tabLst/>
              <a:defRPr/>
            </a:pPr>
            <a:r>
              <a:rPr lang="en-US" sz="2400" kern="1200" dirty="0">
                <a:solidFill>
                  <a:srgbClr val="000000"/>
                </a:solidFill>
                <a:latin typeface="Arial (Body)"/>
                <a:ea typeface="+mn-ea"/>
                <a:cs typeface="+mn-cs"/>
              </a:rPr>
              <a:t>declares a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object </a:t>
            </a:r>
            <a:r>
              <a:rPr lang="en-US" sz="2400" kern="1200" dirty="0">
                <a:solidFill>
                  <a:srgbClr val="000000"/>
                </a:solidFill>
                <a:latin typeface="Consolas" panose="020B0609020204030204" pitchFamily="49" charset="0"/>
                <a:ea typeface="+mn-ea"/>
                <a:cs typeface="+mn-cs"/>
              </a:rPr>
              <a:t>noon</a:t>
            </a:r>
            <a:r>
              <a:rPr lang="en-US" sz="2400" kern="1200" dirty="0">
                <a:solidFill>
                  <a:srgbClr val="000000"/>
                </a:solidFill>
                <a:latin typeface="Arial (Body)"/>
                <a:ea typeface="+mn-ea"/>
                <a:cs typeface="+mn-cs"/>
              </a:rPr>
              <a:t> of class </a:t>
            </a:r>
            <a:r>
              <a:rPr lang="en-US" sz="2400" kern="1200" dirty="0">
                <a:solidFill>
                  <a:srgbClr val="000000"/>
                </a:solidFill>
                <a:latin typeface="Consolas" panose="020B0609020204030204" pitchFamily="49" charset="0"/>
                <a:ea typeface="+mn-ea"/>
                <a:cs typeface="+mn-cs"/>
              </a:rPr>
              <a:t>Time</a:t>
            </a:r>
            <a:r>
              <a:rPr lang="en-US" sz="2400" kern="1200" dirty="0">
                <a:solidFill>
                  <a:srgbClr val="000000"/>
                </a:solidFill>
                <a:latin typeface="Arial (Body)"/>
                <a:ea typeface="+mn-ea"/>
                <a:cs typeface="+mn-cs"/>
              </a:rPr>
              <a:t> and initializes it to 12 noon. It’s possible to instantiate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and non-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objects of the same class.</a:t>
            </a:r>
          </a:p>
        </p:txBody>
      </p:sp>
    </p:spTree>
    <p:extLst>
      <p:ext uri="{BB962C8B-B14F-4D97-AF65-F5344CB8AC3E}">
        <p14:creationId xmlns:p14="http://schemas.microsoft.com/office/powerpoint/2010/main" val="26443649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Error-Prevention Tip 9.5</a:t>
            </a:r>
            <a:endParaRPr lang="en-US" dirty="0"/>
          </a:p>
        </p:txBody>
      </p:sp>
      <p:sp>
        <p:nvSpPr>
          <p:cNvPr id="3" name="Text Placeholder 2"/>
          <p:cNvSpPr>
            <a:spLocks noGrp="1"/>
          </p:cNvSpPr>
          <p:nvPr>
            <p:ph type="body" idx="1"/>
          </p:nvPr>
        </p:nvSpPr>
        <p:spPr/>
        <p:txBody>
          <a:bodyPr/>
          <a:lstStyle/>
          <a:p>
            <a:pPr marL="0" indent="0">
              <a:buNone/>
            </a:pPr>
            <a:r>
              <a:rPr lang="en-IN" sz="2400" dirty="0">
                <a:latin typeface="+mn-lt"/>
              </a:rPr>
              <a:t>Attempts to modify a </a:t>
            </a:r>
            <a:r>
              <a:rPr lang="en-IN" sz="2400" dirty="0">
                <a:latin typeface="Consolas" panose="020B0609020204030204" pitchFamily="49" charset="0"/>
              </a:rPr>
              <a:t>const</a:t>
            </a:r>
            <a:r>
              <a:rPr lang="en-IN" sz="2400" dirty="0">
                <a:latin typeface="+mn-lt"/>
              </a:rPr>
              <a:t> object are caught at compile time rather than causing </a:t>
            </a:r>
            <a:r>
              <a:rPr lang="en-IN" sz="2400" dirty="0" smtClean="0">
                <a:latin typeface="+mn-lt"/>
              </a:rPr>
              <a:t>execution-time </a:t>
            </a:r>
            <a:r>
              <a:rPr lang="en-IN" sz="2400" dirty="0">
                <a:latin typeface="+mn-lt"/>
              </a:rPr>
              <a:t>errors.</a:t>
            </a:r>
          </a:p>
        </p:txBody>
      </p:sp>
    </p:spTree>
    <p:extLst>
      <p:ext uri="{BB962C8B-B14F-4D97-AF65-F5344CB8AC3E}">
        <p14:creationId xmlns:p14="http://schemas.microsoft.com/office/powerpoint/2010/main" val="7767011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Performance Tip 9.3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Declaring variables and objects </a:t>
            </a:r>
            <a:r>
              <a:rPr lang="en-IN" sz="2400" dirty="0">
                <a:latin typeface="Consolas" panose="020B0609020204030204" pitchFamily="49" charset="0"/>
              </a:rPr>
              <a:t>const</a:t>
            </a:r>
            <a:r>
              <a:rPr lang="en-IN" sz="2400" dirty="0">
                <a:latin typeface="+mn-lt"/>
              </a:rPr>
              <a:t> when appropriate can improve </a:t>
            </a:r>
            <a:r>
              <a:rPr lang="en-IN" sz="2400" dirty="0" smtClean="0">
                <a:latin typeface="+mn-lt"/>
              </a:rPr>
              <a:t>performance—compilers </a:t>
            </a:r>
            <a:r>
              <a:rPr lang="en-IN" sz="2400" dirty="0">
                <a:latin typeface="+mn-lt"/>
              </a:rPr>
              <a:t>can perform optimizations on constants that cannot be performed on </a:t>
            </a:r>
            <a:r>
              <a:rPr lang="en-IN" sz="2400" dirty="0" smtClean="0">
                <a:latin typeface="+mn-lt"/>
              </a:rPr>
              <a:t>non-</a:t>
            </a:r>
            <a:r>
              <a:rPr lang="en-IN" sz="2400" dirty="0" smtClean="0">
                <a:latin typeface="Consolas" panose="020B0609020204030204" pitchFamily="49" charset="0"/>
              </a:rPr>
              <a:t>const</a:t>
            </a:r>
            <a:r>
              <a:rPr lang="en-IN" sz="2400" dirty="0" smtClean="0">
                <a:latin typeface="+mn-lt"/>
              </a:rPr>
              <a:t> variables</a:t>
            </a:r>
            <a:r>
              <a:rPr lang="en-IN" sz="2400" dirty="0">
                <a:latin typeface="+mn-lt"/>
              </a:rPr>
              <a:t>.</a:t>
            </a:r>
          </a:p>
        </p:txBody>
      </p:sp>
    </p:spTree>
    <p:extLst>
      <p:ext uri="{BB962C8B-B14F-4D97-AF65-F5344CB8AC3E}">
        <p14:creationId xmlns:p14="http://schemas.microsoft.com/office/powerpoint/2010/main" val="32460121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9.10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Objects and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Member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 </a:t>
            </a:r>
            <a:r>
              <a:rPr lang="en-US" altLang="en-US" sz="2400" b="1" kern="1200" dirty="0">
                <a:solidFill>
                  <a:srgbClr val="000000"/>
                </a:solidFill>
                <a:latin typeface="Arial (Body)"/>
                <a:ea typeface="+mn-ea"/>
                <a:cs typeface="+mn-cs"/>
              </a:rPr>
              <a:t>disallows member function calls for </a:t>
            </a:r>
            <a:r>
              <a:rPr lang="en-US" altLang="en-US" sz="2400" b="1" kern="1200" dirty="0">
                <a:solidFill>
                  <a:srgbClr val="000000"/>
                </a:solidFill>
                <a:latin typeface="Consolas" panose="020B0609020204030204" pitchFamily="49" charset="0"/>
                <a:ea typeface="+mn-ea"/>
                <a:cs typeface="+mn-cs"/>
              </a:rPr>
              <a:t>const</a:t>
            </a:r>
            <a:r>
              <a:rPr lang="en-US" altLang="en-US" sz="2400" b="1" kern="1200" dirty="0">
                <a:solidFill>
                  <a:srgbClr val="000000"/>
                </a:solidFill>
                <a:latin typeface="Arial (Body)"/>
                <a:ea typeface="+mn-ea"/>
                <a:cs typeface="+mn-cs"/>
              </a:rPr>
              <a:t> objects unless the member functions themselves are also declared </a:t>
            </a:r>
            <a:r>
              <a:rPr lang="en-US" altLang="en-US" sz="2400" b="1" kern="1200" dirty="0" smtClean="0">
                <a:solidFill>
                  <a:srgbClr val="000000"/>
                </a:solidFill>
                <a:latin typeface="Consolas" panose="020B0609020204030204" pitchFamily="49" charset="0"/>
                <a:ea typeface="+mn-ea"/>
                <a:cs typeface="+mn-cs"/>
              </a:rPr>
              <a:t>const</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This is true even for </a:t>
            </a:r>
            <a:r>
              <a:rPr lang="en-US" altLang="en-US" sz="2400" i="1" kern="1200" dirty="0">
                <a:solidFill>
                  <a:srgbClr val="000000"/>
                </a:solidFill>
                <a:latin typeface="Arial (Body)"/>
                <a:ea typeface="+mn-ea"/>
                <a:cs typeface="+mn-cs"/>
              </a:rPr>
              <a:t>get</a:t>
            </a:r>
            <a:r>
              <a:rPr lang="en-US" altLang="en-US" sz="2400" kern="1200" dirty="0">
                <a:solidFill>
                  <a:srgbClr val="000000"/>
                </a:solidFill>
                <a:latin typeface="Arial (Body)"/>
                <a:ea typeface="+mn-ea"/>
                <a:cs typeface="+mn-cs"/>
              </a:rPr>
              <a:t> member functions that do </a:t>
            </a:r>
            <a:r>
              <a:rPr lang="en-US" altLang="en-US" sz="2400" i="1" kern="1200" dirty="0">
                <a:solidFill>
                  <a:srgbClr val="000000"/>
                </a:solidFill>
                <a:latin typeface="Arial (Body)"/>
                <a:ea typeface="+mn-ea"/>
                <a:cs typeface="+mn-cs"/>
              </a:rPr>
              <a:t>not</a:t>
            </a:r>
            <a:r>
              <a:rPr lang="en-US" altLang="en-US" sz="2400" kern="1200" dirty="0">
                <a:solidFill>
                  <a:srgbClr val="000000"/>
                </a:solidFill>
                <a:latin typeface="Arial (Body)"/>
                <a:ea typeface="+mn-ea"/>
                <a:cs typeface="+mn-cs"/>
              </a:rPr>
              <a:t> modify the </a:t>
            </a:r>
            <a:r>
              <a:rPr lang="en-US" altLang="en-US" sz="2400" kern="1200" dirty="0" smtClean="0">
                <a:solidFill>
                  <a:srgbClr val="000000"/>
                </a:solidFill>
                <a:latin typeface="Arial (Body)"/>
                <a:ea typeface="+mn-ea"/>
                <a:cs typeface="+mn-cs"/>
              </a:rPr>
              <a:t>object.</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mn-ea"/>
                <a:cs typeface="+mn-cs"/>
              </a:rPr>
              <a:t>This is also a key reason that we’ve declared as </a:t>
            </a:r>
            <a:r>
              <a:rPr lang="en-US" altLang="en-US" sz="2400" b="1" kern="1200" dirty="0">
                <a:solidFill>
                  <a:srgbClr val="000000"/>
                </a:solidFill>
                <a:latin typeface="Consolas" panose="020B0609020204030204" pitchFamily="49" charset="0"/>
                <a:ea typeface="+mn-ea"/>
                <a:cs typeface="+mn-cs"/>
              </a:rPr>
              <a:t>const</a:t>
            </a:r>
            <a:r>
              <a:rPr lang="en-US" altLang="en-US" sz="2400" b="1" kern="1200" dirty="0">
                <a:solidFill>
                  <a:srgbClr val="000000"/>
                </a:solidFill>
                <a:latin typeface="Arial (Body)"/>
                <a:ea typeface="+mn-ea"/>
                <a:cs typeface="+mn-cs"/>
              </a:rPr>
              <a:t> all member-functions that do not modify the objects on which they’re </a:t>
            </a:r>
            <a:r>
              <a:rPr lang="en-US" altLang="en-US" sz="2400" b="1" kern="1200" dirty="0" smtClean="0">
                <a:solidFill>
                  <a:srgbClr val="000000"/>
                </a:solidFill>
                <a:latin typeface="Arial (Body)"/>
                <a:ea typeface="+mn-ea"/>
                <a:cs typeface="+mn-cs"/>
              </a:rPr>
              <a:t>called.</a:t>
            </a:r>
            <a:endParaRPr lang="en-US" altLang="en-US" sz="24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3487073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9.1 </a:t>
            </a:r>
            <a:r>
              <a:rPr lang="en-IN" dirty="0">
                <a:latin typeface="Times New Roman" panose="02020603050405020304" pitchFamily="18" charset="0"/>
                <a:cs typeface="Times New Roman" panose="02020603050405020304" pitchFamily="18" charset="0"/>
              </a:rPr>
              <a:t>Introduction</a:t>
            </a:r>
            <a:r>
              <a:rPr lang="en-IN" dirty="0" smtClean="0"/>
              <a:t> </a:t>
            </a:r>
            <a:r>
              <a:rPr lang="en-IN" sz="2000" b="0" dirty="0" smtClean="0"/>
              <a:t>(2 of 3)</a:t>
            </a:r>
            <a:endParaRPr lang="en-IN" sz="2000" b="0" dirty="0"/>
          </a:p>
        </p:txBody>
      </p:sp>
      <p:sp>
        <p:nvSpPr>
          <p:cNvPr id="3" name="Text Placeholder 2"/>
          <p:cNvSpPr>
            <a:spLocks noGrp="1"/>
          </p:cNvSpPr>
          <p:nvPr>
            <p:ph type="body" idx="1"/>
          </p:nvPr>
        </p:nvSpPr>
        <p:spPr/>
        <p:txBody>
          <a:bodyPr/>
          <a:lstStyle/>
          <a:p>
            <a:pPr marL="741600" lvl="1" indent="-284400">
              <a:tabLst>
                <a:tab pos="176213" algn="l"/>
              </a:tabLst>
            </a:pPr>
            <a:r>
              <a:rPr lang="en-US" altLang="en-US" sz="2200" dirty="0">
                <a:solidFill>
                  <a:srgbClr val="000000"/>
                </a:solidFill>
                <a:latin typeface="+mn-lt"/>
              </a:rPr>
              <a:t>Utility functions—</a:t>
            </a:r>
            <a:r>
              <a:rPr lang="en-US" altLang="en-US" sz="2200" dirty="0">
                <a:solidFill>
                  <a:srgbClr val="000000"/>
                </a:solidFill>
                <a:latin typeface="Consolas" panose="020B0609020204030204" pitchFamily="49" charset="0"/>
              </a:rPr>
              <a:t>private</a:t>
            </a:r>
            <a:r>
              <a:rPr lang="en-US" altLang="en-US" sz="2200" dirty="0">
                <a:solidFill>
                  <a:srgbClr val="000000"/>
                </a:solidFill>
                <a:latin typeface="+mn-lt"/>
              </a:rPr>
              <a:t> member functions that support the operation of the class’s </a:t>
            </a:r>
            <a:r>
              <a:rPr lang="en-US" altLang="en-US" sz="2200" dirty="0">
                <a:solidFill>
                  <a:srgbClr val="000000"/>
                </a:solidFill>
                <a:latin typeface="Consolas" panose="020B0609020204030204" pitchFamily="49" charset="0"/>
              </a:rPr>
              <a:t>public</a:t>
            </a:r>
            <a:r>
              <a:rPr lang="en-US" altLang="en-US" sz="2200" dirty="0">
                <a:solidFill>
                  <a:srgbClr val="000000"/>
                </a:solidFill>
                <a:latin typeface="+mn-lt"/>
              </a:rPr>
              <a:t> member functions.</a:t>
            </a:r>
          </a:p>
          <a:p>
            <a:pPr marL="741600" lvl="1" indent="-284400" eaLnBrk="1" hangingPunct="1"/>
            <a:r>
              <a:rPr lang="en-US" altLang="en-US" sz="2200" dirty="0" smtClean="0">
                <a:solidFill>
                  <a:srgbClr val="000000"/>
                </a:solidFill>
                <a:latin typeface="+mn-lt"/>
              </a:rPr>
              <a:t>How </a:t>
            </a:r>
            <a:r>
              <a:rPr lang="en-US" altLang="en-US" sz="2200" dirty="0">
                <a:solidFill>
                  <a:srgbClr val="000000"/>
                </a:solidFill>
                <a:latin typeface="+mn-lt"/>
              </a:rPr>
              <a:t>default arguments can be used in constructors.</a:t>
            </a:r>
          </a:p>
          <a:p>
            <a:pPr marL="741600" lvl="1" indent="-284400" eaLnBrk="1" hangingPunct="1"/>
            <a:r>
              <a:rPr lang="en-US" altLang="en-US" sz="2200" dirty="0">
                <a:solidFill>
                  <a:srgbClr val="000000"/>
                </a:solidFill>
                <a:latin typeface="+mn-lt"/>
              </a:rPr>
              <a:t>Destructors that perform “termination housekeeping” on objects before they’re destroyed.</a:t>
            </a:r>
          </a:p>
          <a:p>
            <a:pPr marL="741600" lvl="1" indent="-284400" eaLnBrk="1" hangingPunct="1"/>
            <a:r>
              <a:rPr lang="en-US" altLang="en-US" sz="2200" dirty="0">
                <a:solidFill>
                  <a:srgbClr val="000000"/>
                </a:solidFill>
                <a:latin typeface="+mn-lt"/>
              </a:rPr>
              <a:t>The </a:t>
            </a:r>
            <a:r>
              <a:rPr lang="en-US" altLang="en-US" sz="2200" b="1" dirty="0">
                <a:solidFill>
                  <a:srgbClr val="000000"/>
                </a:solidFill>
                <a:latin typeface="+mn-lt"/>
              </a:rPr>
              <a:t>order</a:t>
            </a:r>
            <a:r>
              <a:rPr lang="en-US" altLang="en-US" sz="2200" dirty="0">
                <a:solidFill>
                  <a:srgbClr val="000000"/>
                </a:solidFill>
                <a:latin typeface="+mn-lt"/>
              </a:rPr>
              <a:t> in which constructors and destructors are called</a:t>
            </a:r>
            <a:r>
              <a:rPr lang="en-US" altLang="en-US" sz="2200" dirty="0" smtClean="0">
                <a:solidFill>
                  <a:srgbClr val="000000"/>
                </a:solidFill>
                <a:latin typeface="+mn-lt"/>
              </a:rPr>
              <a:t>.</a:t>
            </a:r>
          </a:p>
          <a:p>
            <a:pPr marL="741600" lvl="1" indent="-284400"/>
            <a:r>
              <a:rPr lang="en-US" altLang="en-US" sz="2200" dirty="0">
                <a:solidFill>
                  <a:srgbClr val="000000"/>
                </a:solidFill>
                <a:latin typeface="+mn-lt"/>
              </a:rPr>
              <a:t>How returning a reference or pointer to </a:t>
            </a:r>
            <a:r>
              <a:rPr lang="en-US" altLang="en-US" sz="2200" dirty="0">
                <a:solidFill>
                  <a:srgbClr val="000000"/>
                </a:solidFill>
                <a:latin typeface="Consolas" panose="020B0609020204030204" pitchFamily="49" charset="0"/>
              </a:rPr>
              <a:t>private</a:t>
            </a:r>
            <a:r>
              <a:rPr lang="en-US" altLang="en-US" sz="2200" dirty="0">
                <a:solidFill>
                  <a:srgbClr val="000000"/>
                </a:solidFill>
                <a:latin typeface="+mn-lt"/>
              </a:rPr>
              <a:t> data </a:t>
            </a:r>
            <a:r>
              <a:rPr lang="en-US" altLang="en-US" sz="2200" b="1" dirty="0">
                <a:solidFill>
                  <a:srgbClr val="000000"/>
                </a:solidFill>
                <a:latin typeface="+mn-lt"/>
              </a:rPr>
              <a:t>breaks the encapsulation </a:t>
            </a:r>
            <a:r>
              <a:rPr lang="en-US" altLang="en-US" sz="2200" dirty="0">
                <a:solidFill>
                  <a:srgbClr val="000000"/>
                </a:solidFill>
                <a:latin typeface="+mn-lt"/>
              </a:rPr>
              <a:t>of a class, allowing client code to directly access an object’s data</a:t>
            </a:r>
            <a:r>
              <a:rPr lang="en-US" altLang="en-US" sz="2200" dirty="0" smtClean="0">
                <a:solidFill>
                  <a:srgbClr val="000000"/>
                </a:solidFill>
                <a:latin typeface="+mn-lt"/>
              </a:rPr>
              <a:t>.</a:t>
            </a:r>
          </a:p>
          <a:p>
            <a:pPr marL="741600" lvl="1" indent="-284400"/>
            <a:r>
              <a:rPr lang="en-US" altLang="en-US" sz="2200" dirty="0">
                <a:solidFill>
                  <a:srgbClr val="000000"/>
                </a:solidFill>
              </a:rPr>
              <a:t>Default memberwise assignment to assign an object of a class to another object of the same class</a:t>
            </a:r>
            <a:r>
              <a:rPr lang="en-US" altLang="en-US" sz="2200" dirty="0" smtClean="0">
                <a:solidFill>
                  <a:srgbClr val="000000"/>
                </a:solidFill>
              </a:rPr>
              <a:t>.</a:t>
            </a:r>
            <a:endParaRPr lang="en-US" altLang="en-US" sz="2200" dirty="0">
              <a:solidFill>
                <a:srgbClr val="000000"/>
              </a:solidFill>
            </a:endParaRPr>
          </a:p>
        </p:txBody>
      </p:sp>
    </p:spTree>
    <p:extLst>
      <p:ext uri="{BB962C8B-B14F-4D97-AF65-F5344CB8AC3E}">
        <p14:creationId xmlns:p14="http://schemas.microsoft.com/office/powerpoint/2010/main" val="26651049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Common Programming Error 9.3</a:t>
            </a:r>
            <a:endParaRPr lang="en-US" dirty="0"/>
          </a:p>
        </p:txBody>
      </p:sp>
      <p:sp>
        <p:nvSpPr>
          <p:cNvPr id="3" name="Text Placeholder 2"/>
          <p:cNvSpPr>
            <a:spLocks noGrp="1"/>
          </p:cNvSpPr>
          <p:nvPr>
            <p:ph type="body" idx="1"/>
          </p:nvPr>
        </p:nvSpPr>
        <p:spPr/>
        <p:txBody>
          <a:bodyPr/>
          <a:lstStyle/>
          <a:p>
            <a:pPr marL="0" indent="0">
              <a:buNone/>
            </a:pPr>
            <a:r>
              <a:rPr lang="en-IN" sz="2400" dirty="0">
                <a:latin typeface="+mn-lt"/>
              </a:rPr>
              <a:t>Defining as </a:t>
            </a:r>
            <a:r>
              <a:rPr lang="en-IN" sz="2400" dirty="0">
                <a:latin typeface="Consolas" panose="020B0609020204030204" pitchFamily="49" charset="0"/>
              </a:rPr>
              <a:t>const</a:t>
            </a:r>
            <a:r>
              <a:rPr lang="en-IN" sz="2400" dirty="0">
                <a:latin typeface="+mn-lt"/>
              </a:rPr>
              <a:t> a member function that calls a non-</a:t>
            </a:r>
            <a:r>
              <a:rPr lang="en-IN" sz="2400" dirty="0">
                <a:latin typeface="Consolas" panose="020B0609020204030204" pitchFamily="49" charset="0"/>
              </a:rPr>
              <a:t>const</a:t>
            </a:r>
            <a:r>
              <a:rPr lang="en-IN" sz="2400" dirty="0">
                <a:latin typeface="+mn-lt"/>
              </a:rPr>
              <a:t> member function of the </a:t>
            </a:r>
            <a:r>
              <a:rPr lang="en-IN" sz="2400" dirty="0" smtClean="0">
                <a:latin typeface="+mn-lt"/>
              </a:rPr>
              <a:t>class on </a:t>
            </a:r>
            <a:r>
              <a:rPr lang="en-IN" sz="2400" dirty="0">
                <a:latin typeface="+mn-lt"/>
              </a:rPr>
              <a:t>the same object is a compilation error.</a:t>
            </a:r>
          </a:p>
        </p:txBody>
      </p:sp>
    </p:spTree>
    <p:extLst>
      <p:ext uri="{BB962C8B-B14F-4D97-AF65-F5344CB8AC3E}">
        <p14:creationId xmlns:p14="http://schemas.microsoft.com/office/powerpoint/2010/main" val="2138719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Common Programming Error </a:t>
            </a:r>
            <a:r>
              <a:rPr lang="en-IN" dirty="0" smtClean="0"/>
              <a:t>9.4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Invoking a non-</a:t>
            </a:r>
            <a:r>
              <a:rPr lang="en-IN" sz="2400" dirty="0">
                <a:latin typeface="Consolas" panose="020B0609020204030204" pitchFamily="49" charset="0"/>
              </a:rPr>
              <a:t>const</a:t>
            </a:r>
            <a:r>
              <a:rPr lang="en-IN" sz="2400" dirty="0">
                <a:latin typeface="+mn-lt"/>
              </a:rPr>
              <a:t> member function on a </a:t>
            </a:r>
            <a:r>
              <a:rPr lang="en-IN" sz="2400" dirty="0">
                <a:latin typeface="Consolas" panose="020B0609020204030204" pitchFamily="49" charset="0"/>
              </a:rPr>
              <a:t>const</a:t>
            </a:r>
            <a:r>
              <a:rPr lang="en-IN" sz="2400" dirty="0">
                <a:latin typeface="+mn-lt"/>
              </a:rPr>
              <a:t> object is a compilation error.</a:t>
            </a:r>
          </a:p>
        </p:txBody>
      </p:sp>
    </p:spTree>
    <p:extLst>
      <p:ext uri="{BB962C8B-B14F-4D97-AF65-F5344CB8AC3E}">
        <p14:creationId xmlns:p14="http://schemas.microsoft.com/office/powerpoint/2010/main" val="23923862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9.11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Objects and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Member Functions </a:t>
            </a:r>
            <a:r>
              <a:rPr lang="en-US" sz="2000" b="0" kern="1200" dirty="0" smtClean="0">
                <a:latin typeface="Times New Roman" panose="02020603050405020304" pitchFamily="18" charset="0"/>
                <a:ea typeface="+mj-ea"/>
                <a:cs typeface="+mj-cs"/>
              </a:rPr>
              <a:t>(2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 constructor </a:t>
            </a:r>
            <a:r>
              <a:rPr lang="en-US" altLang="en-US" sz="2400" b="1" kern="1200" dirty="0">
                <a:solidFill>
                  <a:srgbClr val="000000"/>
                </a:solidFill>
                <a:latin typeface="Arial (Body)"/>
                <a:ea typeface="+mn-ea"/>
                <a:cs typeface="+mn-cs"/>
              </a:rPr>
              <a:t>must</a:t>
            </a:r>
            <a:r>
              <a:rPr lang="en-US" altLang="en-US" sz="2400" kern="1200" dirty="0">
                <a:solidFill>
                  <a:srgbClr val="000000"/>
                </a:solidFill>
                <a:latin typeface="Arial (Body)"/>
                <a:ea typeface="+mn-ea"/>
                <a:cs typeface="+mn-cs"/>
              </a:rPr>
              <a:t> be allowed to modify an object so that the object can be initialized </a:t>
            </a:r>
            <a:r>
              <a:rPr lang="en-US" altLang="en-US" sz="2400" kern="1200" dirty="0" smtClean="0">
                <a:solidFill>
                  <a:srgbClr val="000000"/>
                </a:solidFill>
                <a:latin typeface="Arial (Body)"/>
                <a:ea typeface="+mn-ea"/>
                <a:cs typeface="+mn-cs"/>
              </a:rPr>
              <a:t>properly.</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 destructor must be able to perform its termination housekeeping chores before an object’s memory is reclaimed by the </a:t>
            </a:r>
            <a:r>
              <a:rPr lang="en-US" altLang="en-US" sz="2400" kern="1200" dirty="0" smtClean="0">
                <a:solidFill>
                  <a:srgbClr val="000000"/>
                </a:solidFill>
                <a:latin typeface="Arial (Body)"/>
                <a:ea typeface="+mn-ea"/>
                <a:cs typeface="+mn-cs"/>
              </a:rPr>
              <a:t>system.</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Attempting to declare a constructor or destructor </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is a compilation </a:t>
            </a:r>
            <a:r>
              <a:rPr lang="en-US" altLang="en-US" sz="2400" kern="1200" dirty="0" smtClean="0">
                <a:solidFill>
                  <a:srgbClr val="000000"/>
                </a:solidFill>
                <a:latin typeface="Arial (Body)"/>
                <a:ea typeface="+mn-ea"/>
                <a:cs typeface="+mn-cs"/>
              </a:rPr>
              <a:t>error.</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a:t>
            </a:r>
            <a:r>
              <a:rPr lang="en-US" altLang="en-US" sz="2400" kern="1200" dirty="0">
                <a:solidFill>
                  <a:srgbClr val="000000"/>
                </a:solidFill>
                <a:latin typeface="Consolas" panose="020B0609020204030204" pitchFamily="49" charset="0"/>
                <a:ea typeface="+mn-ea"/>
                <a:cs typeface="+mn-cs"/>
              </a:rPr>
              <a:t>constness</a:t>
            </a:r>
            <a:r>
              <a:rPr lang="en-US" altLang="en-US" sz="2400" kern="1200" dirty="0">
                <a:solidFill>
                  <a:srgbClr val="000000"/>
                </a:solidFill>
                <a:latin typeface="Arial (Body)"/>
                <a:ea typeface="+mn-ea"/>
                <a:cs typeface="+mn-cs"/>
              </a:rPr>
              <a:t>” of a </a:t>
            </a:r>
            <a:r>
              <a:rPr lang="en-US" altLang="en-US" sz="2400" kern="1200" dirty="0">
                <a:solidFill>
                  <a:srgbClr val="000000"/>
                </a:solidFill>
                <a:latin typeface="Consolas" panose="020B0609020204030204" pitchFamily="49" charset="0"/>
                <a:ea typeface="+mn-ea"/>
                <a:cs typeface="+mn-cs"/>
              </a:rPr>
              <a:t>const</a:t>
            </a:r>
            <a:r>
              <a:rPr lang="en-US" altLang="en-US" sz="2400" kern="1200" dirty="0">
                <a:solidFill>
                  <a:srgbClr val="000000"/>
                </a:solidFill>
                <a:latin typeface="Arial (Body)"/>
                <a:ea typeface="+mn-ea"/>
                <a:cs typeface="+mn-cs"/>
              </a:rPr>
              <a:t> object is enforced from the time the constructor </a:t>
            </a:r>
            <a:r>
              <a:rPr lang="en-US" altLang="en-US" sz="2400" b="1" kern="1200" dirty="0">
                <a:solidFill>
                  <a:srgbClr val="000000"/>
                </a:solidFill>
                <a:latin typeface="Arial (Body)"/>
                <a:ea typeface="+mn-ea"/>
                <a:cs typeface="+mn-cs"/>
              </a:rPr>
              <a:t>completes</a:t>
            </a:r>
            <a:r>
              <a:rPr lang="en-US" altLang="en-US" sz="2400" kern="1200" dirty="0">
                <a:solidFill>
                  <a:srgbClr val="000000"/>
                </a:solidFill>
                <a:latin typeface="Arial (Body)"/>
                <a:ea typeface="+mn-ea"/>
                <a:cs typeface="+mn-cs"/>
              </a:rPr>
              <a:t> initialization of the object until that object’s destructor is called.</a:t>
            </a:r>
          </a:p>
        </p:txBody>
      </p:sp>
    </p:spTree>
    <p:extLst>
      <p:ext uri="{BB962C8B-B14F-4D97-AF65-F5344CB8AC3E}">
        <p14:creationId xmlns:p14="http://schemas.microsoft.com/office/powerpoint/2010/main" val="40261450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9.11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Objects and </a:t>
            </a:r>
            <a:r>
              <a:rPr lang="en-US" kern="1200" dirty="0" smtClean="0">
                <a:latin typeface="Consolas" panose="020B0609020204030204" pitchFamily="49" charset="0"/>
                <a:ea typeface="+mj-ea"/>
                <a:cs typeface="+mj-cs"/>
              </a:rPr>
              <a:t>Const</a:t>
            </a:r>
            <a:r>
              <a:rPr lang="en-US" kern="1200" dirty="0" smtClean="0">
                <a:latin typeface="Times New Roman" panose="02020603050405020304" pitchFamily="18" charset="0"/>
                <a:ea typeface="+mj-ea"/>
                <a:cs typeface="+mj-cs"/>
              </a:rPr>
              <a:t> Member Functions </a:t>
            </a:r>
            <a:r>
              <a:rPr lang="en-US" sz="2000" b="0" kern="1200" dirty="0" smtClean="0">
                <a:latin typeface="Times New Roman" panose="02020603050405020304" pitchFamily="18" charset="0"/>
                <a:ea typeface="+mj-ea"/>
                <a:cs typeface="+mj-cs"/>
              </a:rPr>
              <a:t>(3 of 3)</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Using </a:t>
            </a:r>
            <a:r>
              <a:rPr lang="en-US" sz="2400" b="1" kern="1200" dirty="0">
                <a:solidFill>
                  <a:srgbClr val="000000"/>
                </a:solidFill>
                <a:latin typeface="Consolas" panose="020B0609020204030204" pitchFamily="49" charset="0"/>
                <a:ea typeface="+mn-ea"/>
                <a:cs typeface="+mn-cs"/>
              </a:rPr>
              <a:t>const</a:t>
            </a:r>
            <a:r>
              <a:rPr lang="en-US" sz="2400" b="1" kern="1200" dirty="0">
                <a:solidFill>
                  <a:srgbClr val="000000"/>
                </a:solidFill>
                <a:latin typeface="Arial (Body)"/>
                <a:ea typeface="+mn-ea"/>
                <a:cs typeface="+mn-cs"/>
              </a:rPr>
              <a:t> and </a:t>
            </a:r>
            <a:r>
              <a:rPr lang="en-US" sz="2400" b="1" kern="1200" dirty="0">
                <a:solidFill>
                  <a:srgbClr val="000000"/>
                </a:solidFill>
                <a:latin typeface="Consolas" panose="020B0609020204030204" pitchFamily="49" charset="0"/>
                <a:ea typeface="+mn-ea"/>
                <a:cs typeface="+mn-cs"/>
              </a:rPr>
              <a:t>Non-const</a:t>
            </a:r>
            <a:r>
              <a:rPr lang="en-US" sz="2400" b="1" kern="1200" dirty="0">
                <a:solidFill>
                  <a:srgbClr val="000000"/>
                </a:solidFill>
                <a:latin typeface="Arial (Body)"/>
                <a:ea typeface="+mn-ea"/>
                <a:cs typeface="+mn-cs"/>
              </a:rPr>
              <a:t> Member Functions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program of </a:t>
            </a:r>
            <a:r>
              <a:rPr lang="en-US" sz="2400" kern="1200" dirty="0" smtClean="0">
                <a:solidFill>
                  <a:srgbClr val="000000"/>
                </a:solidFill>
                <a:latin typeface="Arial (Body)"/>
                <a:ea typeface="+mn-ea"/>
                <a:cs typeface="+mn-cs"/>
              </a:rPr>
              <a:t>Figure 9.16 </a:t>
            </a:r>
            <a:r>
              <a:rPr lang="en-US" sz="2400" kern="1200" dirty="0">
                <a:solidFill>
                  <a:srgbClr val="000000"/>
                </a:solidFill>
                <a:latin typeface="Arial (Body)"/>
                <a:ea typeface="+mn-ea"/>
                <a:cs typeface="+mn-cs"/>
              </a:rPr>
              <a:t>uses class </a:t>
            </a:r>
            <a:r>
              <a:rPr lang="en-US" sz="2400" kern="1200" dirty="0">
                <a:solidFill>
                  <a:srgbClr val="000000"/>
                </a:solidFill>
                <a:latin typeface="Consolas" panose="020B0609020204030204" pitchFamily="49" charset="0"/>
                <a:ea typeface="+mn-ea"/>
                <a:cs typeface="+mn-cs"/>
              </a:rPr>
              <a:t>Time</a:t>
            </a:r>
            <a:r>
              <a:rPr lang="en-US" sz="2400" kern="1200" dirty="0">
                <a:solidFill>
                  <a:srgbClr val="000000"/>
                </a:solidFill>
                <a:latin typeface="Arial (Body)"/>
                <a:ea typeface="+mn-ea"/>
                <a:cs typeface="+mn-cs"/>
              </a:rPr>
              <a:t> from </a:t>
            </a:r>
            <a:r>
              <a:rPr lang="en-US" sz="2400" kern="1200" dirty="0" smtClean="0">
                <a:solidFill>
                  <a:srgbClr val="000000"/>
                </a:solidFill>
                <a:latin typeface="Arial (Body)"/>
                <a:ea typeface="+mn-ea"/>
                <a:cs typeface="+mn-cs"/>
              </a:rPr>
              <a:t>Figures </a:t>
            </a:r>
            <a:r>
              <a:rPr lang="en-US" sz="2400" kern="1200" dirty="0">
                <a:solidFill>
                  <a:srgbClr val="000000"/>
                </a:solidFill>
                <a:latin typeface="Arial (Body)"/>
                <a:ea typeface="+mn-ea"/>
                <a:cs typeface="+mn-cs"/>
              </a:rPr>
              <a:t>9.4–9.5, but removes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from function </a:t>
            </a:r>
            <a:r>
              <a:rPr lang="en-US" sz="2400" kern="1200" dirty="0">
                <a:solidFill>
                  <a:srgbClr val="000000"/>
                </a:solidFill>
                <a:latin typeface="Consolas" panose="020B0609020204030204" pitchFamily="49" charset="0"/>
                <a:ea typeface="+mn-ea"/>
                <a:cs typeface="+mn-cs"/>
              </a:rPr>
              <a:t>toStandardString’s</a:t>
            </a:r>
            <a:r>
              <a:rPr lang="en-US" sz="2400" kern="1200" dirty="0">
                <a:solidFill>
                  <a:srgbClr val="000000"/>
                </a:solidFill>
                <a:latin typeface="Arial (Body)"/>
                <a:ea typeface="+mn-ea"/>
                <a:cs typeface="+mn-cs"/>
              </a:rPr>
              <a:t> prototype and definition so that we can show a compilation </a:t>
            </a:r>
            <a:r>
              <a:rPr lang="en-US" sz="2400" kern="1200" dirty="0" smtClean="0">
                <a:solidFill>
                  <a:srgbClr val="000000"/>
                </a:solidFill>
                <a:latin typeface="Arial (Body)"/>
                <a:ea typeface="+mn-ea"/>
                <a:cs typeface="+mn-cs"/>
              </a:rPr>
              <a:t>error.</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1534138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9.17 </a:t>
            </a:r>
            <a:r>
              <a:rPr lang="en-IN" dirty="0" smtClean="0">
                <a:latin typeface="Consolas" panose="020B0609020204030204" pitchFamily="49" charset="0"/>
              </a:rPr>
              <a:t>Const</a:t>
            </a:r>
            <a:r>
              <a:rPr lang="en-IN" dirty="0" smtClean="0"/>
              <a:t> Objects </a:t>
            </a:r>
            <a:r>
              <a:rPr lang="en-IN" dirty="0"/>
              <a:t>and </a:t>
            </a:r>
            <a:r>
              <a:rPr lang="en-IN" dirty="0" smtClean="0">
                <a:latin typeface="Consolas" panose="020B0609020204030204" pitchFamily="49" charset="0"/>
              </a:rPr>
              <a:t>Const</a:t>
            </a:r>
            <a:r>
              <a:rPr lang="en-IN" dirty="0" smtClean="0"/>
              <a:t> Member Functions </a:t>
            </a:r>
            <a:r>
              <a:rPr lang="en-IN" sz="2000" b="0" dirty="0" smtClean="0"/>
              <a:t>(1 of 2)</a:t>
            </a:r>
            <a:endParaRPr lang="en-US" sz="2000" b="0" dirty="0">
              <a:latin typeface="Times New Roman" panose="02020603050405020304" pitchFamily="18" charset="0"/>
            </a:endParaRPr>
          </a:p>
        </p:txBody>
      </p:sp>
      <p:pic>
        <p:nvPicPr>
          <p:cNvPr id="4" name="Picture 3" descr="Computer code has 16 lines. The lines read as follows. Line 1. forward slash forward slash F i g period 9 period 17 colon F i g 09 underscore 17 period c p p. Line 2. forward slash forward slash c o n s t objects and c o n s t member functions period. Line 3. hash include double quote Time period h double quote forward slash forward slash include Time class definition. Line 4. blank. Line 5. i n t main left parenthesis right parenthesis left brace. Line 6, indented once. Time wake Up left brace 6 comma 45 comma 0 right brace semicolon forward slash forward slash non hyphen c o n s t ant object. Line 7, indented once. c o n s t Time noon left brace 12 comma 0 comma 0 right brace semicolon forward slash forward slash c o n s t ant object. Line 8. blank. Line 9, indented twice. forward slash forward slash OBJECT MEMBER FUNCTION. Line 10, indented once. wake Up period set Hour left parenthesis 18 right parenthesis semicolon forward slash forward slash non hyphen c o n s t non hyphen c o n s t. Line 11, indented once. noon period set Hour left parenthesis 12 right parenthesis semicolon forward slash forward slash c o n s t non hyphen c o n s t. Line 12, indented once. wake Up period get Hour left parenthesis right parenthesis semicolon forward slash forward slash non hyphen c o n s t c o n s t. Line 13, indented once. noon period get Minute left parenthesis right parenthesis semicolon forward slash forward slash c o n s t c o n s t. Line 14, indented once. noon period to Universal String left parenthesis right parenthesis semicolon forward slash forward slash c o n s t c o n s t. Line 15, indented once. noon period to standard String left parenthesis right parenthesis semicolon forward slash forward slash c o n s t non hyphen c o n s t. Line 16. right brace."/>
          <p:cNvPicPr>
            <a:picLocks noChangeAspect="1"/>
          </p:cNvPicPr>
          <p:nvPr/>
        </p:nvPicPr>
        <p:blipFill>
          <a:blip r:embed="rId2"/>
          <a:stretch>
            <a:fillRect/>
          </a:stretch>
        </p:blipFill>
        <p:spPr>
          <a:xfrm>
            <a:off x="484029" y="1795624"/>
            <a:ext cx="8175940" cy="3571551"/>
          </a:xfrm>
          <a:prstGeom prst="rect">
            <a:avLst/>
          </a:prstGeom>
        </p:spPr>
      </p:pic>
    </p:spTree>
    <p:extLst>
      <p:ext uri="{BB962C8B-B14F-4D97-AF65-F5344CB8AC3E}">
        <p14:creationId xmlns:p14="http://schemas.microsoft.com/office/powerpoint/2010/main" val="26243356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61854"/>
          </a:xfrm>
        </p:spPr>
        <p:txBody>
          <a:bodyPr tIns="91425">
            <a:spAutoFit/>
          </a:bodyPr>
          <a:lstStyle/>
          <a:p>
            <a:r>
              <a:rPr lang="en-IN" dirty="0"/>
              <a:t>Figure 9.17 </a:t>
            </a:r>
            <a:r>
              <a:rPr lang="en-IN" dirty="0">
                <a:latin typeface="Consolas" panose="020B0609020204030204" pitchFamily="49" charset="0"/>
              </a:rPr>
              <a:t>Const</a:t>
            </a:r>
            <a:r>
              <a:rPr lang="en-IN" dirty="0"/>
              <a:t> Objects and </a:t>
            </a:r>
            <a:r>
              <a:rPr lang="en-IN" dirty="0">
                <a:latin typeface="Consolas" panose="020B0609020204030204" pitchFamily="49" charset="0"/>
              </a:rPr>
              <a:t>Const</a:t>
            </a:r>
            <a:r>
              <a:rPr lang="en-IN" dirty="0"/>
              <a:t> Member </a:t>
            </a:r>
            <a:r>
              <a:rPr lang="en-IN" dirty="0" smtClean="0"/>
              <a:t>Functions </a:t>
            </a:r>
            <a:r>
              <a:rPr lang="en-IN" sz="2000" b="0" dirty="0" smtClean="0"/>
              <a:t>(2 </a:t>
            </a:r>
            <a:r>
              <a:rPr lang="en-IN" sz="2000" b="0" dirty="0"/>
              <a:t>of 2)</a:t>
            </a:r>
            <a:endParaRPr lang="en-US" sz="2000" dirty="0">
              <a:latin typeface="Times New Roman" panose="02020603050405020304" pitchFamily="18" charset="0"/>
            </a:endParaRPr>
          </a:p>
        </p:txBody>
      </p:sp>
      <p:pic>
        <p:nvPicPr>
          <p:cNvPr id="4" name="Picture 3" descr="Computer code output titled, Microsoft Visual C + + compiler error messages has 8 lines. The lines read as follows. Line 1. C colon back slash examples back slash ch09 back slash F i g 09 underscore 17 back slash F i g 09 underscore 17 period c p p left parenthesis 11 right parenthesis colon error C2662 colon. Line 2. single quote void Time colon colon set Hour left parenthesis i n t right parenthesis single quote colon cannot convert single quote this single quote pointer from single quote c o n s t Time single quote. Line 3. to single quote Time ampersand single quote. Line 4. C colon back slash examples back slash ch09 back slash F i g 09 underscore 17 back slash F i g 09 underscore 17 period c p p left parenthesis 11 right parenthesis colon note colon Conversion loses qualifiers. Line 5. C colon back slash examples back slash ch09 back slash F i g 09 underscore 17 back slash F i g 09 underscore 17 period c p p left parenthesis 15 right parenthesis colon error C2662 colon. Line 6. single quote s t d colon colon String Time colon colon to standard String left parenthesis void right parenthesis single quote colon cannot convert single quote this single quote pointer. Line 7. from single quote c o n s t Time single quote to single quote Time ampersand single quote. Line 8. C colon back slash examples back slash ch09 back slash F i g 09 underscore 17 back slash F i g 09 underscore 17 period c p p left parenthesis 15 right parenthesis colon note colon Conversion loses qualifiers."/>
          <p:cNvPicPr>
            <a:picLocks noChangeAspect="1"/>
          </p:cNvPicPr>
          <p:nvPr/>
        </p:nvPicPr>
        <p:blipFill>
          <a:blip r:embed="rId2"/>
          <a:stretch>
            <a:fillRect/>
          </a:stretch>
        </p:blipFill>
        <p:spPr>
          <a:xfrm>
            <a:off x="680099" y="2274056"/>
            <a:ext cx="7783803" cy="2309887"/>
          </a:xfrm>
          <a:prstGeom prst="rect">
            <a:avLst/>
          </a:prstGeom>
        </p:spPr>
      </p:pic>
    </p:spTree>
    <p:extLst>
      <p:ext uri="{BB962C8B-B14F-4D97-AF65-F5344CB8AC3E}">
        <p14:creationId xmlns:p14="http://schemas.microsoft.com/office/powerpoint/2010/main" val="29510467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9.12 Composition: Objects as Members of Classes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An </a:t>
            </a:r>
            <a:r>
              <a:rPr lang="en-US" altLang="en-US" sz="2400" kern="1200" dirty="0">
                <a:solidFill>
                  <a:srgbClr val="000000"/>
                </a:solidFill>
                <a:latin typeface="Consolas" panose="020B0609020204030204" pitchFamily="49" charset="0"/>
                <a:ea typeface="+mn-ea"/>
                <a:cs typeface="+mn-cs"/>
              </a:rPr>
              <a:t>AlarmClock</a:t>
            </a:r>
            <a:r>
              <a:rPr lang="en-US" altLang="en-US" sz="2400" kern="1200" dirty="0">
                <a:solidFill>
                  <a:srgbClr val="000000"/>
                </a:solidFill>
                <a:latin typeface="Arial (Body)"/>
                <a:ea typeface="+mn-ea"/>
                <a:cs typeface="+mn-cs"/>
              </a:rPr>
              <a:t> object needs to know when it’s supposed to sound its alarm, so why not include a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Arial (Body)"/>
                <a:ea typeface="+mn-ea"/>
                <a:cs typeface="+mn-cs"/>
              </a:rPr>
              <a:t> object as a member of the </a:t>
            </a:r>
            <a:r>
              <a:rPr lang="en-US" altLang="en-US" sz="2400" kern="1200" dirty="0">
                <a:solidFill>
                  <a:srgbClr val="000000"/>
                </a:solidFill>
                <a:latin typeface="Consolas" panose="020B0609020204030204" pitchFamily="49" charset="0"/>
                <a:ea typeface="+mn-ea"/>
                <a:cs typeface="+mn-cs"/>
              </a:rPr>
              <a:t>AlarmClock</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class?</a:t>
            </a:r>
            <a:endParaRPr lang="en-US" alt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Such a capability is called </a:t>
            </a:r>
            <a:r>
              <a:rPr lang="en-US" altLang="en-US" sz="2400" b="1" kern="1200" dirty="0">
                <a:solidFill>
                  <a:srgbClr val="000000"/>
                </a:solidFill>
                <a:latin typeface="Arial (Body)"/>
                <a:ea typeface="+mn-ea"/>
                <a:cs typeface="+mn-cs"/>
              </a:rPr>
              <a:t>composition </a:t>
            </a:r>
            <a:r>
              <a:rPr lang="en-US" altLang="en-US" sz="2400" kern="1200" dirty="0">
                <a:solidFill>
                  <a:srgbClr val="000000"/>
                </a:solidFill>
                <a:latin typeface="Arial (Body)"/>
                <a:ea typeface="+mn-ea"/>
                <a:cs typeface="+mn-cs"/>
              </a:rPr>
              <a:t>(or aggregation) and is sometimes referred to as a </a:t>
            </a:r>
            <a:r>
              <a:rPr lang="en-US" altLang="en-US" sz="2400" b="1" kern="1200" dirty="0">
                <a:solidFill>
                  <a:srgbClr val="000000"/>
                </a:solidFill>
                <a:latin typeface="Arial (Body)"/>
                <a:ea typeface="+mn-ea"/>
                <a:cs typeface="+mn-cs"/>
              </a:rPr>
              <a:t>has-a relationship</a:t>
            </a:r>
            <a:r>
              <a:rPr lang="en-US" altLang="en-US" sz="2400" kern="1200" dirty="0">
                <a:solidFill>
                  <a:srgbClr val="000000"/>
                </a:solidFill>
                <a:latin typeface="Arial (Body)"/>
                <a:ea typeface="+mn-ea"/>
                <a:cs typeface="+mn-cs"/>
              </a:rPr>
              <a:t>—</a:t>
            </a:r>
            <a:r>
              <a:rPr lang="en-US" altLang="en-US" sz="2400" i="1" kern="1200" dirty="0">
                <a:solidFill>
                  <a:srgbClr val="000000"/>
                </a:solidFill>
                <a:latin typeface="Arial (Body)"/>
                <a:ea typeface="+mn-ea"/>
                <a:cs typeface="+mn-cs"/>
              </a:rPr>
              <a:t>a </a:t>
            </a:r>
            <a:r>
              <a:rPr lang="en-US" altLang="en-US" sz="2400" b="1" kern="1200" dirty="0">
                <a:solidFill>
                  <a:srgbClr val="000000"/>
                </a:solidFill>
                <a:latin typeface="Arial (Body)"/>
                <a:ea typeface="+mn-ea"/>
                <a:cs typeface="+mn-cs"/>
              </a:rPr>
              <a:t>class can have objects of other classes as members</a:t>
            </a:r>
            <a:r>
              <a:rPr lang="en-US" alt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next program uses classes </a:t>
            </a:r>
            <a:r>
              <a:rPr lang="en-US" altLang="en-US" sz="2400" kern="1200" dirty="0">
                <a:solidFill>
                  <a:srgbClr val="000000"/>
                </a:solidFill>
                <a:latin typeface="Consolas" panose="020B0609020204030204" pitchFamily="49" charset="0"/>
                <a:ea typeface="+mn-ea"/>
                <a:cs typeface="+mn-cs"/>
              </a:rPr>
              <a:t>Date</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(Figures </a:t>
            </a:r>
            <a:r>
              <a:rPr lang="en-US" altLang="en-US" sz="2400" kern="1200" dirty="0">
                <a:solidFill>
                  <a:srgbClr val="000000"/>
                </a:solidFill>
                <a:latin typeface="Arial (Body)"/>
                <a:ea typeface="+mn-ea"/>
                <a:cs typeface="+mn-cs"/>
              </a:rPr>
              <a:t>9.18–9.19) and </a:t>
            </a:r>
            <a:r>
              <a:rPr lang="en-US" altLang="en-US" sz="2400" kern="1200" dirty="0">
                <a:solidFill>
                  <a:srgbClr val="000000"/>
                </a:solidFill>
                <a:latin typeface="Consolas" panose="020B0609020204030204" pitchFamily="49" charset="0"/>
                <a:ea typeface="+mn-ea"/>
                <a:cs typeface="+mn-cs"/>
              </a:rPr>
              <a:t>Employee </a:t>
            </a:r>
            <a:r>
              <a:rPr lang="en-US" altLang="en-US" sz="2400" kern="1200" dirty="0" smtClean="0">
                <a:solidFill>
                  <a:srgbClr val="000000"/>
                </a:solidFill>
                <a:latin typeface="Arial (Body)"/>
                <a:ea typeface="+mn-ea"/>
                <a:cs typeface="+mn-cs"/>
              </a:rPr>
              <a:t>(Figures </a:t>
            </a:r>
            <a:r>
              <a:rPr lang="en-US" altLang="en-US" sz="2400" kern="1200" dirty="0">
                <a:solidFill>
                  <a:srgbClr val="000000"/>
                </a:solidFill>
                <a:latin typeface="Arial (Body)"/>
                <a:ea typeface="+mn-ea"/>
                <a:cs typeface="+mn-cs"/>
              </a:rPr>
              <a:t>9.20–9.21) to demonstrate </a:t>
            </a:r>
            <a:r>
              <a:rPr lang="en-US" altLang="en-US" sz="2400" kern="1200" dirty="0" smtClean="0">
                <a:solidFill>
                  <a:srgbClr val="000000"/>
                </a:solidFill>
                <a:latin typeface="Arial (Body)"/>
                <a:ea typeface="+mn-ea"/>
                <a:cs typeface="+mn-cs"/>
              </a:rPr>
              <a:t>composition.</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784951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Software Engineering Observation 9.8</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Data members are constructed in the order in which they’re declared in the class </a:t>
            </a:r>
            <a:r>
              <a:rPr lang="en-IN" sz="2400" dirty="0" smtClean="0">
                <a:latin typeface="+mn-lt"/>
              </a:rPr>
              <a:t>definition (not </a:t>
            </a:r>
            <a:r>
              <a:rPr lang="en-IN" sz="2400" dirty="0">
                <a:latin typeface="+mn-lt"/>
              </a:rPr>
              <a:t>in the order they’re listed in the constructor’s member-initializer list) and before </a:t>
            </a:r>
            <a:r>
              <a:rPr lang="en-IN" sz="2400" dirty="0" smtClean="0">
                <a:latin typeface="+mn-lt"/>
              </a:rPr>
              <a:t>their enclosing </a:t>
            </a:r>
            <a:r>
              <a:rPr lang="en-IN" sz="2400" dirty="0">
                <a:latin typeface="+mn-lt"/>
              </a:rPr>
              <a:t>class objects are constructed.</a:t>
            </a:r>
          </a:p>
        </p:txBody>
      </p:sp>
    </p:spTree>
    <p:extLst>
      <p:ext uri="{BB962C8B-B14F-4D97-AF65-F5344CB8AC3E}">
        <p14:creationId xmlns:p14="http://schemas.microsoft.com/office/powerpoint/2010/main" val="36577875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b"/>
          <a:lstStyle/>
          <a:p>
            <a:r>
              <a:rPr lang="en-IN" dirty="0"/>
              <a:t>Figure 9.18 Date </a:t>
            </a:r>
            <a:r>
              <a:rPr lang="en-IN" dirty="0" smtClean="0"/>
              <a:t>Class Definition</a:t>
            </a:r>
            <a:endParaRPr lang="en-US" dirty="0"/>
          </a:p>
        </p:txBody>
      </p:sp>
      <p:pic>
        <p:nvPicPr>
          <p:cNvPr id="8" name="Picture 7" descr="Computer code code has 23 lines. The lines read as follows. Line 1. forward slash forward slash F i g period 9 period 18 colon date period h. Line 2. forward slash forward slash date class definition semicolon Member functions defined in date period c p p. Line 3. hash include left angle bracket String right angle bracket. Line 4. blank. Line 5. hash if n d e f DATE underscore H. Line 6. hash define DATE underscore H. Line 7. blank. Line 8. class date left brace. Line 9. public colon. Line 10, indented once. static c o n s t unsigned i n t months Per Year left brace 12 right brace semicolon forward slash forward slash months in a year. Line 11, indented once. explicit date left parenthesis unsigned i n t equals 1 comma unsigned i n t equals 1 comma unsigned i n t equals 1900 right parenthesis semicolon. Line 12, indented once. s t d colon colon String to String left parenthesis right parenthesis c o n s t semicolon forward slash forward slash date String in month forward slash day forward slash year format. Line 13, indented once. tilde date left parenthesis right parenthesis semicolon forward slash forward slash provided to confirm destruction order. Line 14. private colon. Line 15, indented once. unsigned i n t month semicolon forward slash forward slash 1 hyphen 12 left parenthesis January hyphen December right parenthesis. Line 16, indented once. unsigned i n t day semicolon forward slash forward slash 1 hyphen 31 based on month. Line 17, indented once. unsigned i n t year semicolon forward slash forward slash any year. Line 18. blank. Line 19, indented once. forward slash forward slash utility function to check if day is proper for month and year. Line 20, indented once. unsigned i n t check Day left parenthesis i n t right parenthesis c o n s t semicolon. Line 21. right brace semicolon. Line 22. blank. Line 23. hash end if."/>
          <p:cNvPicPr>
            <a:picLocks noChangeAspect="1"/>
          </p:cNvPicPr>
          <p:nvPr/>
        </p:nvPicPr>
        <p:blipFill>
          <a:blip r:embed="rId2"/>
          <a:stretch>
            <a:fillRect/>
          </a:stretch>
        </p:blipFill>
        <p:spPr>
          <a:xfrm>
            <a:off x="780141" y="1454760"/>
            <a:ext cx="7583718" cy="4786681"/>
          </a:xfrm>
          <a:prstGeom prst="rect">
            <a:avLst/>
          </a:prstGeom>
        </p:spPr>
      </p:pic>
    </p:spTree>
    <p:extLst>
      <p:ext uri="{BB962C8B-B14F-4D97-AF65-F5344CB8AC3E}">
        <p14:creationId xmlns:p14="http://schemas.microsoft.com/office/powerpoint/2010/main" val="1402581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9.19 </a:t>
            </a:r>
            <a:r>
              <a:rPr lang="en-IN" dirty="0">
                <a:latin typeface="Consolas" panose="020B0609020204030204" pitchFamily="49" charset="0"/>
              </a:rPr>
              <a:t>Date</a:t>
            </a:r>
            <a:r>
              <a:rPr lang="en-IN" dirty="0"/>
              <a:t> </a:t>
            </a:r>
            <a:r>
              <a:rPr lang="en-IN" dirty="0" smtClean="0"/>
              <a:t>Class Member-Function </a:t>
            </a:r>
            <a:r>
              <a:rPr lang="en-IN" dirty="0"/>
              <a:t>definitions </a:t>
            </a:r>
            <a:r>
              <a:rPr lang="en-IN" sz="2000" b="0" dirty="0"/>
              <a:t>(1 of 3)</a:t>
            </a:r>
            <a:endParaRPr lang="en-US" dirty="0"/>
          </a:p>
        </p:txBody>
      </p:sp>
      <p:pic>
        <p:nvPicPr>
          <p:cNvPr id="6" name="Picture 5" descr="Computer code has 52 lines. The lines read as follows. Line 1. forward slash forward slash F i g period 9 period 19 colon date period c p p. Line 2. forward slash forward slash date class member hyphen function definitions period. Line 3. hash include left angle bracket array right angle bracket. Line 4. hash include left angle bracket i o Stream right angle bracket. Line 5. hash include left angle bracket s Stream right angle bracket. Line 6. hash include left angle bracket s t d except right angle bracket. Line 7. hash include double quote date period h double quote forward slash forward slash include date class definition. Line 8. using namespace s t d semicolon. Line 9. blank. Line 10. forward slash forward slash constructor confirms proper value for month semicolon calls. Line 11. forward slash forward slash utility function check Day to confirm proper value for day. Line 12. date colon colon date left parenthesis unsigned i n t, m n comma unsigned i n t, d y comma unsigned i n t y r right parenthesis. Line 13, indented once. colon month left brace m n right brace comma day left brace check Day left parenthesis d y right parenthesis right brace comma year left brace y r right brace left brace. Line 14, indented once. if left parenthesis m n left angle bracket 1 double pipe m n right angle bracket months Per Year right parenthesis left brace forward slash forward slash validate the month. Line 15, indented twice. throw invalid underscore argument left parenthesis double quote month must be 1 hyphen 12 double quote right parenthesis semicolon. Line 16, indented once. right brace. Line 17. blank. Line 18, indented once. forward slash forward slash output date object to show when its constructor is called. Line 19, indented once. c out left angle bracket left angle bracket double quote date object constructor for date double quote left angle bracket left angle bracket to String left parenthesis right parenthesis left angle bracket left angle bracket end l semicolon. Line 20. right brace. Line 21. blank."/>
          <p:cNvPicPr>
            <a:picLocks noChangeAspect="1"/>
          </p:cNvPicPr>
          <p:nvPr/>
        </p:nvPicPr>
        <p:blipFill>
          <a:blip r:embed="rId2"/>
          <a:stretch>
            <a:fillRect/>
          </a:stretch>
        </p:blipFill>
        <p:spPr>
          <a:xfrm>
            <a:off x="477669" y="1505463"/>
            <a:ext cx="8188661" cy="4590024"/>
          </a:xfrm>
          <a:prstGeom prst="rect">
            <a:avLst/>
          </a:prstGeom>
        </p:spPr>
      </p:pic>
    </p:spTree>
    <p:extLst>
      <p:ext uri="{BB962C8B-B14F-4D97-AF65-F5344CB8AC3E}">
        <p14:creationId xmlns:p14="http://schemas.microsoft.com/office/powerpoint/2010/main" val="4000673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9.1 </a:t>
            </a:r>
            <a:r>
              <a:rPr lang="en-IN" dirty="0">
                <a:latin typeface="Times New Roman" panose="02020603050405020304" pitchFamily="18" charset="0"/>
                <a:cs typeface="Times New Roman" panose="02020603050405020304" pitchFamily="18" charset="0"/>
              </a:rPr>
              <a:t>Introduction</a:t>
            </a:r>
            <a:r>
              <a:rPr lang="en-IN" dirty="0" smtClean="0"/>
              <a:t> </a:t>
            </a:r>
            <a:r>
              <a:rPr lang="en-IN" sz="2000" b="0" dirty="0" smtClean="0"/>
              <a:t>(3 of 3)</a:t>
            </a:r>
            <a:endParaRPr lang="en-IN" sz="2000" b="0" dirty="0"/>
          </a:p>
        </p:txBody>
      </p:sp>
      <p:sp>
        <p:nvSpPr>
          <p:cNvPr id="3" name="Text Placeholder 2"/>
          <p:cNvSpPr>
            <a:spLocks noGrp="1"/>
          </p:cNvSpPr>
          <p:nvPr>
            <p:ph type="body" idx="1"/>
          </p:nvPr>
        </p:nvSpPr>
        <p:spPr>
          <a:xfrm>
            <a:off x="457200" y="1600200"/>
            <a:ext cx="8229600" cy="4831080"/>
          </a:xfrm>
        </p:spPr>
        <p:txBody>
          <a:bodyPr/>
          <a:lstStyle/>
          <a:p>
            <a:pPr lvl="1" eaLnBrk="1" hangingPunct="1"/>
            <a:r>
              <a:rPr lang="en-US" altLang="en-US" sz="2200" dirty="0" smtClean="0">
                <a:solidFill>
                  <a:srgbClr val="000000"/>
                </a:solidFill>
                <a:latin typeface="Consolas" panose="020B0609020204030204" pitchFamily="49" charset="0"/>
              </a:rPr>
              <a:t>const</a:t>
            </a:r>
            <a:r>
              <a:rPr lang="en-US" altLang="en-US" sz="2200" dirty="0" smtClean="0">
                <a:solidFill>
                  <a:srgbClr val="000000"/>
                </a:solidFill>
                <a:latin typeface="+mn-lt"/>
              </a:rPr>
              <a:t> </a:t>
            </a:r>
            <a:r>
              <a:rPr lang="en-US" altLang="en-US" sz="2200" dirty="0">
                <a:solidFill>
                  <a:srgbClr val="000000"/>
                </a:solidFill>
                <a:latin typeface="+mn-lt"/>
              </a:rPr>
              <a:t>objects and </a:t>
            </a:r>
            <a:r>
              <a:rPr lang="en-US" altLang="en-US" sz="2200" dirty="0">
                <a:solidFill>
                  <a:srgbClr val="000000"/>
                </a:solidFill>
                <a:latin typeface="Consolas" panose="020B0609020204030204" pitchFamily="49" charset="0"/>
              </a:rPr>
              <a:t>const</a:t>
            </a:r>
            <a:r>
              <a:rPr lang="en-US" altLang="en-US" sz="2200" dirty="0">
                <a:solidFill>
                  <a:srgbClr val="000000"/>
                </a:solidFill>
                <a:latin typeface="+mn-lt"/>
              </a:rPr>
              <a:t> member functions to prevent modifications of objects and enforce the principle of least privilege</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b="1" dirty="0">
                <a:solidFill>
                  <a:srgbClr val="000000"/>
                </a:solidFill>
                <a:latin typeface="+mn-lt"/>
              </a:rPr>
              <a:t>Composition</a:t>
            </a:r>
            <a:r>
              <a:rPr lang="en-US" altLang="en-US" sz="2200" dirty="0">
                <a:solidFill>
                  <a:srgbClr val="000000"/>
                </a:solidFill>
                <a:latin typeface="+mn-lt"/>
              </a:rPr>
              <a:t>—a form of reuse in which a class can have objects of other classes as members</a:t>
            </a:r>
            <a:r>
              <a:rPr lang="en-US" altLang="en-US" sz="2200" dirty="0" smtClean="0">
                <a:solidFill>
                  <a:srgbClr val="000000"/>
                </a:solidFill>
                <a:latin typeface="+mn-lt"/>
              </a:rPr>
              <a:t>.</a:t>
            </a:r>
          </a:p>
          <a:p>
            <a:pPr lvl="1" eaLnBrk="1" hangingPunct="1"/>
            <a:r>
              <a:rPr lang="en-US" altLang="en-US" sz="2200" b="1" dirty="0" smtClean="0">
                <a:solidFill>
                  <a:srgbClr val="000000"/>
                </a:solidFill>
                <a:latin typeface="+mn-lt"/>
              </a:rPr>
              <a:t>Friendship</a:t>
            </a:r>
            <a:r>
              <a:rPr lang="en-US" altLang="en-US" sz="2200" dirty="0" smtClean="0">
                <a:solidFill>
                  <a:srgbClr val="000000"/>
                </a:solidFill>
                <a:latin typeface="+mn-lt"/>
              </a:rPr>
              <a:t> </a:t>
            </a:r>
            <a:r>
              <a:rPr lang="en-US" altLang="en-US" sz="2200" dirty="0">
                <a:solidFill>
                  <a:srgbClr val="000000"/>
                </a:solidFill>
                <a:latin typeface="+mn-lt"/>
              </a:rPr>
              <a:t>to specify that a nonmember function can also access a class’s non-public members—a technique that’s often used in operator overloading for performance reasons</a:t>
            </a:r>
            <a:r>
              <a:rPr lang="en-US" altLang="en-US" sz="2200" dirty="0" smtClean="0">
                <a:solidFill>
                  <a:srgbClr val="000000"/>
                </a:solidFill>
                <a:latin typeface="+mn-lt"/>
              </a:rPr>
              <a:t>.</a:t>
            </a:r>
            <a:endParaRPr lang="en-US" altLang="en-US" sz="2200" dirty="0">
              <a:solidFill>
                <a:srgbClr val="000000"/>
              </a:solidFill>
              <a:latin typeface="+mn-lt"/>
            </a:endParaRPr>
          </a:p>
          <a:p>
            <a:pPr lvl="1" eaLnBrk="1" hangingPunct="1"/>
            <a:r>
              <a:rPr lang="en-US" altLang="en-US" sz="2200" dirty="0" smtClean="0">
                <a:solidFill>
                  <a:srgbClr val="000000"/>
                </a:solidFill>
                <a:latin typeface="Consolas" panose="020B0609020204030204" pitchFamily="49" charset="0"/>
              </a:rPr>
              <a:t>this</a:t>
            </a:r>
            <a:r>
              <a:rPr lang="en-US" altLang="en-US" sz="2200" dirty="0" smtClean="0">
                <a:solidFill>
                  <a:srgbClr val="000000"/>
                </a:solidFill>
                <a:latin typeface="+mn-lt"/>
              </a:rPr>
              <a:t> </a:t>
            </a:r>
            <a:r>
              <a:rPr lang="en-US" altLang="en-US" sz="2200" dirty="0">
                <a:solidFill>
                  <a:srgbClr val="000000"/>
                </a:solidFill>
                <a:latin typeface="+mn-lt"/>
              </a:rPr>
              <a:t>pointer, which is an implicit argument in all calls to a class’s non-static member functions, allowing them to access the correct object’s data members and non-static member functions</a:t>
            </a:r>
            <a:r>
              <a:rPr lang="en-US" altLang="en-US" sz="2200" dirty="0" smtClean="0">
                <a:solidFill>
                  <a:srgbClr val="000000"/>
                </a:solidFill>
                <a:latin typeface="+mn-lt"/>
              </a:rPr>
              <a:t>.</a:t>
            </a:r>
            <a:endParaRPr lang="en-US" altLang="en-US" sz="2200" dirty="0">
              <a:solidFill>
                <a:srgbClr val="000000"/>
              </a:solidFill>
              <a:latin typeface="+mn-lt"/>
            </a:endParaRPr>
          </a:p>
        </p:txBody>
      </p:sp>
    </p:spTree>
    <p:extLst>
      <p:ext uri="{BB962C8B-B14F-4D97-AF65-F5344CB8AC3E}">
        <p14:creationId xmlns:p14="http://schemas.microsoft.com/office/powerpoint/2010/main" val="25547881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IN" dirty="0"/>
              <a:t>Figure 9.19 </a:t>
            </a:r>
            <a:r>
              <a:rPr lang="en-IN" dirty="0">
                <a:latin typeface="Consolas" panose="020B0609020204030204" pitchFamily="49" charset="0"/>
              </a:rPr>
              <a:t>Date</a:t>
            </a:r>
            <a:r>
              <a:rPr lang="en-IN" dirty="0"/>
              <a:t> Class Member-Function </a:t>
            </a:r>
            <a:r>
              <a:rPr lang="en-IN" dirty="0" smtClean="0"/>
              <a:t>definitions </a:t>
            </a:r>
            <a:r>
              <a:rPr lang="en-IN" sz="2000" b="0" dirty="0" smtClean="0"/>
              <a:t>(2 </a:t>
            </a:r>
            <a:r>
              <a:rPr lang="en-IN" sz="2000" b="0" dirty="0"/>
              <a:t>of 3)</a:t>
            </a:r>
            <a:endParaRPr lang="en-US" dirty="0"/>
          </a:p>
        </p:txBody>
      </p:sp>
      <p:pic>
        <p:nvPicPr>
          <p:cNvPr id="6" name="Picture 5" descr="The code continues. Line 22. forward slash forward slash print date object in form month forward slash day forward slash year. Line 23. String date colon colon to String left parenthesis right parenthesis c o n s t left brace. Line 24, indented once. o String Stream output semicolon. Line 25, indented once. output left angle bracket left angle bracket month left angle bracket left angle bracket single quote forward slash single quote left angle bracket left angle bracket day left angle bracket left angle bracket single quote forward slash single quote left angle bracket left angle bracket year semicolon. Line 26, indented once. return output period S t r left parenthesis right parenthesis semicolon. Line 27. right brace. Line 28. blank. Line 29. forward slash forward slash output date object to show when its destructor is called. Line 30. date colon colon tilde date left parenthesis right parenthesis left brace. Line 31, indented once. c out left angle bracket left angle bracket double quote date object destructor for date double quote left angle bracket left angle bracket to String left parenthesis right parenthesis left angle bracket left angle bracket end l semicolon. Line 32. right brace. Line 33. blank."/>
          <p:cNvPicPr>
            <a:picLocks noChangeAspect="1"/>
          </p:cNvPicPr>
          <p:nvPr/>
        </p:nvPicPr>
        <p:blipFill>
          <a:blip r:embed="rId2"/>
          <a:stretch>
            <a:fillRect/>
          </a:stretch>
        </p:blipFill>
        <p:spPr>
          <a:xfrm>
            <a:off x="568432" y="1897343"/>
            <a:ext cx="7988086" cy="2701364"/>
          </a:xfrm>
          <a:prstGeom prst="rect">
            <a:avLst/>
          </a:prstGeom>
        </p:spPr>
      </p:pic>
    </p:spTree>
    <p:extLst>
      <p:ext uri="{BB962C8B-B14F-4D97-AF65-F5344CB8AC3E}">
        <p14:creationId xmlns:p14="http://schemas.microsoft.com/office/powerpoint/2010/main" val="32587737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9.19 </a:t>
            </a:r>
            <a:r>
              <a:rPr lang="en-IN" dirty="0">
                <a:latin typeface="Consolas" panose="020B0609020204030204" pitchFamily="49" charset="0"/>
              </a:rPr>
              <a:t>Date</a:t>
            </a:r>
            <a:r>
              <a:rPr lang="en-IN" dirty="0"/>
              <a:t> Class Member-Function </a:t>
            </a:r>
            <a:r>
              <a:rPr lang="en-IN" dirty="0" smtClean="0"/>
              <a:t>definitions </a:t>
            </a:r>
            <a:r>
              <a:rPr lang="en-IN" sz="2000" b="0" dirty="0" smtClean="0"/>
              <a:t>(3 </a:t>
            </a:r>
            <a:r>
              <a:rPr lang="en-IN" sz="2000" b="0" dirty="0"/>
              <a:t>of 3)</a:t>
            </a:r>
            <a:endParaRPr lang="en-US" dirty="0"/>
          </a:p>
        </p:txBody>
      </p:sp>
      <p:pic>
        <p:nvPicPr>
          <p:cNvPr id="5" name="Picture 4" descr="The code continues. Line 34. forward slash forward slash utility function to confirm proper day value based on. Line 35. forward slash forward slash month and year semicolon handles leap years comma too. Line 36. unsigned i n t date colon colon check Day left parenthesis i n t test Day right parenthesis c o n s t left brace. Line 37, indented once. static c o n s t array left angle bracket i n t comma months Per Year plus 1 right angle bracket days Per Month left brace. Line 38, indented twice. 0 comma 31 comma 28 comma 31 comma 30 comma 31 comma 30 comma 31 comma 31 comma 30 comma 31 comma 30 comma 31 right brace semicolon. Line 39. blank. Line 40, indented once. forward slash forward slash determine whether test Day is valid for specified month. Line 41, indented once. if left parenthesis test Day right angle bracket 0 ampersand ampersand test Day left angle bracket equals days Per Month left bracket month right bracket right parenthesis left brace. Line 42, indented twice. return test Day semicolon. Line 43, indented once. right brace. Line 44. blank. Line 45, indented once. forward slash forward slash February 29 check for leap year. Line 46, indented once. if left parenthesis month equals equals 2 ampersand ampersand test Day equals equals 29 ampersand ampersand left parenthesis year percent sign 400 equals equals 0 double pipe. Line 47, indented twice. left parenthesis year percent sign 4 equals equals 0 ampersand ampersand year percent sign 100 exclamation poi n t equals 0 right parenthesis right parenthesis right parenthesis left brace. Line 48, indented twice. return test Day semicolon. Line 49, indented once. right brace. Line 50. blank. Line 51, indented once. throw invalid underscore argument left parenthesis double quote Invalid day for current month and year double quote right parenthesis semicolon. Line 52. right brace."/>
          <p:cNvPicPr>
            <a:picLocks noChangeAspect="1"/>
          </p:cNvPicPr>
          <p:nvPr/>
        </p:nvPicPr>
        <p:blipFill>
          <a:blip r:embed="rId2"/>
          <a:stretch>
            <a:fillRect/>
          </a:stretch>
        </p:blipFill>
        <p:spPr>
          <a:xfrm>
            <a:off x="525934" y="1637480"/>
            <a:ext cx="8092130" cy="4173590"/>
          </a:xfrm>
          <a:prstGeom prst="rect">
            <a:avLst/>
          </a:prstGeom>
        </p:spPr>
      </p:pic>
    </p:spTree>
    <p:extLst>
      <p:ext uri="{BB962C8B-B14F-4D97-AF65-F5344CB8AC3E}">
        <p14:creationId xmlns:p14="http://schemas.microsoft.com/office/powerpoint/2010/main" val="29003249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9.20 </a:t>
            </a:r>
            <a:r>
              <a:rPr lang="en-IN" dirty="0">
                <a:latin typeface="Consolas" panose="020B0609020204030204" pitchFamily="49" charset="0"/>
              </a:rPr>
              <a:t>Employee</a:t>
            </a:r>
            <a:r>
              <a:rPr lang="en-IN" dirty="0"/>
              <a:t> </a:t>
            </a:r>
            <a:r>
              <a:rPr lang="en-IN" dirty="0" smtClean="0"/>
              <a:t>Class Definition Showing Composition </a:t>
            </a:r>
            <a:r>
              <a:rPr lang="en-IN" sz="2000" b="0" dirty="0"/>
              <a:t>(1 of 2)</a:t>
            </a:r>
            <a:endParaRPr lang="en-US" dirty="0"/>
          </a:p>
        </p:txBody>
      </p:sp>
      <p:pic>
        <p:nvPicPr>
          <p:cNvPr id="6" name="Picture 5" descr="Computer code has 25 lines. The lines read as follows. Line 1. forward slash forward slash F i g period 9 period 20 colon Employee period h. Line 2. forward slash forward slash Employee class definition showing composition period. Line 3. 3 forward slash forward slash Member functions defined in Employee period c p p period. Line 4. hash include left angle bracket String right angle bracket. Line 5. blank. Line 6. hash if n d e f EMPLOYEE underscore H. Line 7. hash define EMPLOYEE underscore H. Line 8. blank. Line 9. hash include left angle bracket String right angle bracket. Line 10. 10 hash include double quote date period h double quote forward slash forward slash include date class definition. Line 11. blank. Line 12. class Employee left brace. Line 13. public colon. Line 14, indented once. Employee left parenthesis c o n s t, s t d colon colon String ampersand comma c o n s t, s t d colon colon String ampersand comma. Line 15, indented twice. c o n s t date ampersand comma c o n s t date ampersand right parenthesis semicolon. Line 16, indented once. s t d colon colon String to String left parenthesis right parenthesis c o n s t semicolon. Line 17, indented once. tilde Employee left parenthesis right parenthesis semicolon forward slash forward slash provided to confirm destruction order."/>
          <p:cNvPicPr>
            <a:picLocks noChangeAspect="1"/>
          </p:cNvPicPr>
          <p:nvPr/>
        </p:nvPicPr>
        <p:blipFill>
          <a:blip r:embed="rId2"/>
          <a:stretch>
            <a:fillRect/>
          </a:stretch>
        </p:blipFill>
        <p:spPr>
          <a:xfrm>
            <a:off x="703021" y="1517272"/>
            <a:ext cx="7737957" cy="4585456"/>
          </a:xfrm>
          <a:prstGeom prst="rect">
            <a:avLst/>
          </a:prstGeom>
        </p:spPr>
      </p:pic>
    </p:spTree>
    <p:extLst>
      <p:ext uri="{BB962C8B-B14F-4D97-AF65-F5344CB8AC3E}">
        <p14:creationId xmlns:p14="http://schemas.microsoft.com/office/powerpoint/2010/main" val="37831376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9.20 </a:t>
            </a:r>
            <a:r>
              <a:rPr lang="en-IN" dirty="0">
                <a:latin typeface="Consolas" panose="020B0609020204030204" pitchFamily="49" charset="0"/>
              </a:rPr>
              <a:t>Employee</a:t>
            </a:r>
            <a:r>
              <a:rPr lang="en-IN" dirty="0"/>
              <a:t> </a:t>
            </a:r>
            <a:r>
              <a:rPr lang="en-IN" dirty="0" smtClean="0"/>
              <a:t>Class Definition Showing Composition </a:t>
            </a:r>
            <a:r>
              <a:rPr lang="en-IN" sz="2000" b="0" dirty="0" smtClean="0"/>
              <a:t>(2 </a:t>
            </a:r>
            <a:r>
              <a:rPr lang="en-IN" sz="2000" b="0" dirty="0"/>
              <a:t>of 2)</a:t>
            </a:r>
            <a:endParaRPr lang="en-US" dirty="0"/>
          </a:p>
        </p:txBody>
      </p:sp>
      <p:pic>
        <p:nvPicPr>
          <p:cNvPr id="5" name="Picture 4" descr="The code continues. Line 18. private colon. Line 19, indented once. s t d colon colon String first Name semicolon forward slash forward slash composition colon member object. Line 20, indented once. s t d colon colon String last Name semicolon forward slash forward slash composition colon member object. Line 21, indented once. c o n s t date birth date semicolon forward slash forward slash composition colon member object. Line 22, indented once. c o n s t date hire date semicolon forward slash forward slash composition colon member object. Line 23. right brace semicolon. Line 24. blank. Line 25. hash end if."/>
          <p:cNvPicPr>
            <a:picLocks noChangeAspect="1"/>
          </p:cNvPicPr>
          <p:nvPr/>
        </p:nvPicPr>
        <p:blipFill rotWithShape="1">
          <a:blip r:embed="rId2"/>
          <a:srcRect t="943" r="17912"/>
          <a:stretch/>
        </p:blipFill>
        <p:spPr>
          <a:xfrm>
            <a:off x="602961" y="2353518"/>
            <a:ext cx="7938076" cy="2188689"/>
          </a:xfrm>
          <a:prstGeom prst="rect">
            <a:avLst/>
          </a:prstGeom>
        </p:spPr>
      </p:pic>
    </p:spTree>
    <p:extLst>
      <p:ext uri="{BB962C8B-B14F-4D97-AF65-F5344CB8AC3E}">
        <p14:creationId xmlns:p14="http://schemas.microsoft.com/office/powerpoint/2010/main" val="31756875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9.21 </a:t>
            </a:r>
            <a:r>
              <a:rPr lang="en-IN" dirty="0" smtClean="0">
                <a:latin typeface="Consolas" panose="020B0609020204030204" pitchFamily="49" charset="0"/>
              </a:rPr>
              <a:t>Employee</a:t>
            </a:r>
            <a:r>
              <a:rPr lang="en-IN" dirty="0" smtClean="0"/>
              <a:t> Class Member-Function Definitions </a:t>
            </a:r>
            <a:r>
              <a:rPr lang="en-IN" sz="2000" b="0" dirty="0" smtClean="0"/>
              <a:t>(1 of 2)</a:t>
            </a:r>
            <a:endParaRPr lang="en-US" sz="2000" b="0" dirty="0">
              <a:latin typeface="Times New Roman" panose="02020603050405020304" pitchFamily="18" charset="0"/>
            </a:endParaRPr>
          </a:p>
        </p:txBody>
      </p:sp>
      <p:pic>
        <p:nvPicPr>
          <p:cNvPr id="4" name="Picture 3" descr="Computer code has 28 lines. The lines read as follows. Line 1. forward slash forward slash F i g period 9 period 21 colon Employee period c p p. Line 2. forward slash forward slash Employee class member hyphen function definitions period. Line 3. hash include left angle bracket i o Stream right angle bracket. Line 4. hash include left angle bracket s Stream right angle bracket. Line 5. hash include double quote Employee period h double quote forward slash forward slash Employee class definition. Line 6. hash include double quote date period h double quote forward slash forward slash date class definition. Line 7. using namespace s t d semicolon. Line 8. blank. Line 9. forward slash forward slash constructor uses member initializer list to pass initializer. Line 10. 10 forward slash forward slash values to constructors of member objects. Line 11. Employee colon colon Employee left parenthesis c o n s t String ampersand first comma c o n s t String ampersand last comma. Line 12, indented once. c o n s t date ampersand date Of Birth comma c o n s t date ampersand date Of Hire right parenthesis. Line 13, indented once. colon first Name left brace first right brace comma forward slash forward slash initialize first Name. Line 14, indented twice. last Name left brace last right brace comma forward slash forward slash initialize last Name. Line 15, indented twice. birth date left brace date Of Birth right brace comma forward slash forward slash initialize birth date. Line 16, indented twice. hire date left brace date Of Hire right brace left brace forward slash forward slash initialize hire date. Line 17, indented once. forward slash forward slash output Employee object to show when constructor is called. Line 18, indented once. c out left angle bracket left angle bracket double quote Employee object constructor colon double quote. Line 19, indented twice. left angle bracket left angle bracket first Name left angle bracket left angle bracket single quote single quote left angle bracket left angle bracket last Name left angle bracket left angle bracket end l semicolon. Line 20. right brace."/>
          <p:cNvPicPr>
            <a:picLocks noChangeAspect="1"/>
          </p:cNvPicPr>
          <p:nvPr/>
        </p:nvPicPr>
        <p:blipFill rotWithShape="1">
          <a:blip r:embed="rId2"/>
          <a:srcRect r="70" b="4629"/>
          <a:stretch/>
        </p:blipFill>
        <p:spPr>
          <a:xfrm>
            <a:off x="518208" y="1762720"/>
            <a:ext cx="8101918" cy="4304706"/>
          </a:xfrm>
          <a:prstGeom prst="rect">
            <a:avLst/>
          </a:prstGeom>
        </p:spPr>
      </p:pic>
    </p:spTree>
    <p:extLst>
      <p:ext uri="{BB962C8B-B14F-4D97-AF65-F5344CB8AC3E}">
        <p14:creationId xmlns:p14="http://schemas.microsoft.com/office/powerpoint/2010/main" val="17895013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a:t>Figure 9.21 </a:t>
            </a:r>
            <a:r>
              <a:rPr lang="en-IN" dirty="0">
                <a:latin typeface="Consolas" panose="020B0609020204030204" pitchFamily="49" charset="0"/>
              </a:rPr>
              <a:t>Employee</a:t>
            </a:r>
            <a:r>
              <a:rPr lang="en-IN" dirty="0"/>
              <a:t> </a:t>
            </a:r>
            <a:r>
              <a:rPr lang="en-IN" dirty="0" smtClean="0"/>
              <a:t>Class Member-Function Definitions </a:t>
            </a:r>
            <a:r>
              <a:rPr lang="en-IN" sz="2000" b="0" dirty="0" smtClean="0"/>
              <a:t>(2 </a:t>
            </a:r>
            <a:r>
              <a:rPr lang="en-IN" sz="2000" b="0" dirty="0"/>
              <a:t>of 2)</a:t>
            </a:r>
            <a:endParaRPr lang="en-US" dirty="0">
              <a:latin typeface="Times New Roman" panose="02020603050405020304" pitchFamily="18" charset="0"/>
            </a:endParaRPr>
          </a:p>
        </p:txBody>
      </p:sp>
      <p:pic>
        <p:nvPicPr>
          <p:cNvPr id="5" name="Picture 4" descr="The code continues. Line 21. blank. Line 22. forward slash forward slash print Employee object. Line 23. String Employee colon colon to String left parenthesis right parenthesis c o n s t left brace. Line 24, indented once. o String Stream output semicolon. Line 25, indented once. output left angle bracket left angle bracket last Name left angle bracket left angle bracket double quote comma double quote left angle bracket left angle bracket first Name left angle bracket left angle bracket double quote Hired colon double quote. Line 26, indented twice. left angle bracket left angle bracket hire date period to String left parenthesis right parenthesis left angle bracket left angle bracket double quote Birthday colon double quote left angle bracket left angle bracket birth date period to String left parenthesis right parenthesis semicolon. Line 27, indented once. return output period S t r left parenthesis right parenthesis semicolon. Line 28. right brace. Line 29. blank. Line 30. forward slash forward slash output Employee object to show when its destructor is called. Line 31. Employee colon colon tilde Employee left parenthesis right parenthesis left brace. Line 32, indented once. left angle bracket left angle bracket double quote Employee object destructor colon double quote. Line 33, indented twice. left angle bracket left angle bracket last Name left angle bracket left angle bracket double quote comma double quote left angle bracket left angle bracket first Name left angle bracket left angle bracket end l semicolon. Line 34. right brace."/>
          <p:cNvPicPr>
            <a:picLocks noChangeAspect="1"/>
          </p:cNvPicPr>
          <p:nvPr/>
        </p:nvPicPr>
        <p:blipFill>
          <a:blip r:embed="rId2"/>
          <a:stretch>
            <a:fillRect/>
          </a:stretch>
        </p:blipFill>
        <p:spPr>
          <a:xfrm>
            <a:off x="600431" y="1974487"/>
            <a:ext cx="7943138" cy="3175724"/>
          </a:xfrm>
          <a:prstGeom prst="rect">
            <a:avLst/>
          </a:prstGeom>
        </p:spPr>
      </p:pic>
    </p:spTree>
    <p:extLst>
      <p:ext uri="{BB962C8B-B14F-4D97-AF65-F5344CB8AC3E}">
        <p14:creationId xmlns:p14="http://schemas.microsoft.com/office/powerpoint/2010/main" val="24108419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9.12 Composition: Objects as Members of Classes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mn-lt"/>
                <a:ea typeface="+mn-ea"/>
                <a:cs typeface="+mn-cs"/>
              </a:rPr>
              <a:t>Employee Constructor’s Member Initializer List</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mn-cs"/>
              </a:rPr>
              <a:t>The </a:t>
            </a:r>
            <a:r>
              <a:rPr lang="en-US" sz="2200" b="1" kern="1200" dirty="0">
                <a:solidFill>
                  <a:srgbClr val="000000"/>
                </a:solidFill>
                <a:latin typeface="+mn-lt"/>
                <a:ea typeface="+mn-ea"/>
                <a:cs typeface="+mn-cs"/>
              </a:rPr>
              <a:t>colon </a:t>
            </a:r>
            <a:r>
              <a:rPr lang="en-US" sz="2200" kern="1200" dirty="0">
                <a:solidFill>
                  <a:srgbClr val="000000"/>
                </a:solidFill>
                <a:latin typeface="+mn-lt"/>
                <a:ea typeface="+mn-ea"/>
                <a:cs typeface="+mn-cs"/>
              </a:rPr>
              <a:t>(</a:t>
            </a:r>
            <a:r>
              <a:rPr lang="en-US" sz="2200" kern="1200" dirty="0">
                <a:solidFill>
                  <a:srgbClr val="000000"/>
                </a:solidFill>
                <a:latin typeface="Consolas" panose="020B0609020204030204" pitchFamily="49" charset="0"/>
                <a:ea typeface="+mn-ea"/>
                <a:cs typeface="+mn-cs"/>
              </a:rPr>
              <a:t>:</a:t>
            </a:r>
            <a:r>
              <a:rPr lang="en-US" sz="2200" kern="1200" dirty="0">
                <a:solidFill>
                  <a:srgbClr val="000000"/>
                </a:solidFill>
                <a:latin typeface="+mn-lt"/>
                <a:ea typeface="+mn-ea"/>
                <a:cs typeface="+mn-cs"/>
              </a:rPr>
              <a:t>) following the constructor’s header </a:t>
            </a:r>
            <a:r>
              <a:rPr lang="en-US" sz="2200" kern="1200" dirty="0" smtClean="0">
                <a:solidFill>
                  <a:srgbClr val="000000"/>
                </a:solidFill>
                <a:latin typeface="+mn-lt"/>
                <a:ea typeface="+mn-ea"/>
                <a:cs typeface="+mn-cs"/>
              </a:rPr>
              <a:t>(Figure 9.20</a:t>
            </a:r>
            <a:r>
              <a:rPr lang="en-US" sz="2200" kern="1200" dirty="0">
                <a:solidFill>
                  <a:srgbClr val="000000"/>
                </a:solidFill>
                <a:latin typeface="+mn-lt"/>
                <a:ea typeface="+mn-ea"/>
                <a:cs typeface="+mn-cs"/>
              </a:rPr>
              <a:t>, line 12) begins the </a:t>
            </a:r>
            <a:r>
              <a:rPr lang="en-US" sz="2200" b="1" kern="1200" dirty="0">
                <a:solidFill>
                  <a:srgbClr val="000000"/>
                </a:solidFill>
                <a:latin typeface="+mn-lt"/>
                <a:ea typeface="+mn-ea"/>
                <a:cs typeface="+mn-cs"/>
              </a:rPr>
              <a:t>member initializer </a:t>
            </a:r>
            <a:r>
              <a:rPr lang="en-US" sz="2200" b="1" kern="1200" dirty="0" smtClean="0">
                <a:solidFill>
                  <a:srgbClr val="000000"/>
                </a:solidFill>
                <a:latin typeface="+mn-lt"/>
                <a:ea typeface="+mn-ea"/>
                <a:cs typeface="+mn-cs"/>
              </a:rPr>
              <a:t>list</a:t>
            </a:r>
            <a:r>
              <a:rPr lang="en-US" sz="2200" kern="1200" dirty="0" smtClean="0">
                <a:solidFill>
                  <a:srgbClr val="000000"/>
                </a:solidFill>
                <a:latin typeface="+mn-lt"/>
                <a:ea typeface="+mn-ea"/>
                <a:cs typeface="+mn-cs"/>
              </a:rPr>
              <a:t>.</a:t>
            </a:r>
            <a:endParaRPr lang="en-US" sz="2200" kern="1200" dirty="0">
              <a:solidFill>
                <a:srgbClr val="000000"/>
              </a:solidFill>
              <a:latin typeface="+mn-lt"/>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mn-cs"/>
              </a:rPr>
              <a:t>The member initializers specify the </a:t>
            </a:r>
            <a:r>
              <a:rPr lang="en-US" sz="2200" kern="1200" dirty="0">
                <a:solidFill>
                  <a:srgbClr val="000000"/>
                </a:solidFill>
                <a:latin typeface="Consolas" panose="020B0609020204030204" pitchFamily="49" charset="0"/>
                <a:ea typeface="+mn-ea"/>
                <a:cs typeface="+mn-cs"/>
              </a:rPr>
              <a:t>Employee</a:t>
            </a:r>
            <a:r>
              <a:rPr lang="en-US" sz="2200" kern="1200" dirty="0">
                <a:solidFill>
                  <a:srgbClr val="000000"/>
                </a:solidFill>
                <a:latin typeface="+mn-lt"/>
                <a:ea typeface="+mn-ea"/>
                <a:cs typeface="+mn-cs"/>
              </a:rPr>
              <a:t> constructor parameters being passed to the constructors of the </a:t>
            </a:r>
            <a:r>
              <a:rPr lang="en-US" sz="2200" kern="1200" dirty="0">
                <a:solidFill>
                  <a:srgbClr val="000000"/>
                </a:solidFill>
                <a:latin typeface="Consolas" panose="020B0609020204030204" pitchFamily="49" charset="0"/>
                <a:ea typeface="+mn-ea"/>
                <a:cs typeface="+mn-cs"/>
              </a:rPr>
              <a:t>string</a:t>
            </a:r>
            <a:r>
              <a:rPr lang="en-US" sz="2200" kern="1200" dirty="0">
                <a:solidFill>
                  <a:srgbClr val="000000"/>
                </a:solidFill>
                <a:latin typeface="+mn-lt"/>
                <a:ea typeface="+mn-ea"/>
                <a:cs typeface="+mn-cs"/>
              </a:rPr>
              <a:t> and </a:t>
            </a:r>
            <a:r>
              <a:rPr lang="en-US" sz="2200" kern="1200" dirty="0">
                <a:solidFill>
                  <a:srgbClr val="000000"/>
                </a:solidFill>
                <a:latin typeface="Consolas" panose="020B0609020204030204" pitchFamily="49" charset="0"/>
                <a:ea typeface="+mn-ea"/>
                <a:cs typeface="+mn-cs"/>
              </a:rPr>
              <a:t>Date</a:t>
            </a:r>
            <a:r>
              <a:rPr lang="en-US" sz="2200" kern="1200" dirty="0">
                <a:solidFill>
                  <a:srgbClr val="000000"/>
                </a:solidFill>
                <a:latin typeface="+mn-lt"/>
                <a:ea typeface="+mn-ea"/>
                <a:cs typeface="+mn-cs"/>
              </a:rPr>
              <a:t> data </a:t>
            </a:r>
            <a:r>
              <a:rPr lang="en-US" sz="2200" kern="1200" dirty="0" smtClean="0">
                <a:solidFill>
                  <a:srgbClr val="000000"/>
                </a:solidFill>
                <a:latin typeface="+mn-lt"/>
                <a:ea typeface="+mn-ea"/>
                <a:cs typeface="+mn-cs"/>
              </a:rPr>
              <a:t>members.</a:t>
            </a:r>
            <a:endParaRPr lang="en-US" sz="2200" kern="1200" dirty="0">
              <a:solidFill>
                <a:srgbClr val="000000"/>
              </a:solidFill>
              <a:latin typeface="+mn-lt"/>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mn-cs"/>
              </a:rPr>
              <a:t>Again, member initializers are separated by </a:t>
            </a:r>
            <a:r>
              <a:rPr lang="en-US" sz="2200" kern="1200" dirty="0" smtClean="0">
                <a:solidFill>
                  <a:srgbClr val="000000"/>
                </a:solidFill>
                <a:latin typeface="+mn-lt"/>
                <a:ea typeface="+mn-ea"/>
                <a:cs typeface="+mn-cs"/>
              </a:rPr>
              <a:t>commas.</a:t>
            </a:r>
            <a:endParaRPr lang="en-US" sz="2200" kern="1200" dirty="0">
              <a:solidFill>
                <a:srgbClr val="000000"/>
              </a:solidFill>
              <a:latin typeface="+mn-lt"/>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mn-cs"/>
              </a:rPr>
              <a:t>The order of the member initializers does not </a:t>
            </a:r>
            <a:r>
              <a:rPr lang="en-US" sz="2200" kern="1200" dirty="0" smtClean="0">
                <a:solidFill>
                  <a:srgbClr val="000000"/>
                </a:solidFill>
                <a:latin typeface="+mn-lt"/>
                <a:ea typeface="+mn-ea"/>
                <a:cs typeface="+mn-cs"/>
              </a:rPr>
              <a:t>matter.</a:t>
            </a:r>
            <a:endParaRPr lang="en-US" sz="2200" kern="1200" dirty="0">
              <a:solidFill>
                <a:srgbClr val="000000"/>
              </a:solidFill>
              <a:latin typeface="+mn-lt"/>
              <a:ea typeface="+mn-ea"/>
              <a:cs typeface="+mn-cs"/>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mn-cs"/>
              </a:rPr>
              <a:t>They’re executed in the order that the member objects are declared in class Employee.</a:t>
            </a:r>
          </a:p>
        </p:txBody>
      </p:sp>
    </p:spTree>
    <p:extLst>
      <p:ext uri="{BB962C8B-B14F-4D97-AF65-F5344CB8AC3E}">
        <p14:creationId xmlns:p14="http://schemas.microsoft.com/office/powerpoint/2010/main" val="374394416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Good Programming Practice 9.2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For clarity, list the member initializers in the order that the class’s data members are declared.</a:t>
            </a:r>
          </a:p>
        </p:txBody>
      </p:sp>
    </p:spTree>
    <p:extLst>
      <p:ext uri="{BB962C8B-B14F-4D97-AF65-F5344CB8AC3E}">
        <p14:creationId xmlns:p14="http://schemas.microsoft.com/office/powerpoint/2010/main" val="5712023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9.12 Composition: Objects as Members of Classes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Date Class’s Default Copy Constructor</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As we mentioned in Section 9.9, the compiler provides each class with a </a:t>
            </a:r>
            <a:r>
              <a:rPr lang="en-US" sz="2400" b="1" kern="1200" dirty="0">
                <a:solidFill>
                  <a:srgbClr val="000000"/>
                </a:solidFill>
                <a:latin typeface="Arial (Body)"/>
                <a:ea typeface="+mn-ea"/>
                <a:cs typeface="+mn-cs"/>
              </a:rPr>
              <a:t>default copy constructor </a:t>
            </a:r>
            <a:r>
              <a:rPr lang="en-US" sz="2400" kern="1200" dirty="0">
                <a:solidFill>
                  <a:srgbClr val="000000"/>
                </a:solidFill>
                <a:latin typeface="Arial (Body)"/>
                <a:ea typeface="+mn-ea"/>
                <a:cs typeface="+mn-cs"/>
              </a:rPr>
              <a:t>that copies each data member of the constructor’s argument object into the corresponding member of the object being </a:t>
            </a:r>
            <a:r>
              <a:rPr lang="en-US" sz="2400" kern="1200" dirty="0" smtClean="0">
                <a:solidFill>
                  <a:srgbClr val="000000"/>
                </a:solidFill>
                <a:latin typeface="Arial (Body)"/>
                <a:ea typeface="+mn-ea"/>
                <a:cs typeface="+mn-cs"/>
              </a:rPr>
              <a:t>initialized.</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Chapter 10 discusses how you can define customized copy </a:t>
            </a:r>
            <a:r>
              <a:rPr lang="en-US" sz="2400" kern="1200" dirty="0" smtClean="0">
                <a:solidFill>
                  <a:srgbClr val="000000"/>
                </a:solidFill>
                <a:latin typeface="Arial (Body)"/>
                <a:ea typeface="+mn-ea"/>
                <a:cs typeface="+mn-cs"/>
              </a:rPr>
              <a:t>constructors.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691829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9.12 Composition: Objects as Members of Classes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39537"/>
          </a:xfrm>
        </p:spPr>
        <p:txBody>
          <a:bodyPr wrap="square" lIns="91425" tIns="91425" rIns="91425" bIns="91425">
            <a:spAutoFit/>
          </a:bodyPr>
          <a:lstStyle/>
          <a:p>
            <a:pPr marL="0" lvl="0" indent="0" fontAlgn="base">
              <a:spcAft>
                <a:spcPct val="0"/>
              </a:spcAft>
              <a:buNone/>
              <a:tabLst/>
              <a:defRPr/>
            </a:pPr>
            <a:r>
              <a:rPr lang="en-US" sz="1800" b="1" kern="1200" dirty="0">
                <a:solidFill>
                  <a:srgbClr val="000000"/>
                </a:solidFill>
                <a:latin typeface="+mn-lt"/>
                <a:ea typeface="+mn-ea"/>
                <a:cs typeface="Times New Roman" pitchFamily="18" charset="0"/>
              </a:rPr>
              <a:t>Testing Classes </a:t>
            </a:r>
            <a:r>
              <a:rPr lang="en-US" sz="1800" b="1" kern="1200" dirty="0">
                <a:solidFill>
                  <a:srgbClr val="000000"/>
                </a:solidFill>
                <a:latin typeface="+mn-lt"/>
                <a:ea typeface="+mn-ea"/>
                <a:cs typeface="+mn-cs"/>
              </a:rPr>
              <a:t>Date </a:t>
            </a:r>
            <a:r>
              <a:rPr lang="en-US" sz="1800" b="1" kern="1200" dirty="0">
                <a:solidFill>
                  <a:srgbClr val="000000"/>
                </a:solidFill>
                <a:latin typeface="+mn-lt"/>
                <a:ea typeface="+mn-ea"/>
                <a:cs typeface="Times New Roman" pitchFamily="18" charset="0"/>
              </a:rPr>
              <a:t>and</a:t>
            </a:r>
            <a:r>
              <a:rPr lang="en-US" sz="1800" b="1" kern="1200" dirty="0">
                <a:solidFill>
                  <a:srgbClr val="000000"/>
                </a:solidFill>
                <a:latin typeface="+mn-lt"/>
                <a:ea typeface="+mn-ea"/>
                <a:cs typeface="+mn-cs"/>
              </a:rPr>
              <a:t> Employee</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mn-lt"/>
                <a:ea typeface="+mn-ea"/>
                <a:cs typeface="Times New Roman" pitchFamily="18" charset="0"/>
              </a:rPr>
              <a:t>Figure 9.22 creates two Date objects (lines 9–10) and passes them as arguments to the constructor of the </a:t>
            </a:r>
            <a:r>
              <a:rPr lang="en-US" sz="1800" kern="1200" dirty="0">
                <a:solidFill>
                  <a:srgbClr val="000000"/>
                </a:solidFill>
                <a:latin typeface="Consolas" panose="020B0609020204030204" pitchFamily="49" charset="0"/>
                <a:ea typeface="+mn-ea"/>
                <a:cs typeface="Times New Roman" pitchFamily="18" charset="0"/>
              </a:rPr>
              <a:t>Employee</a:t>
            </a:r>
            <a:r>
              <a:rPr lang="en-US" sz="1800" kern="1200" dirty="0">
                <a:solidFill>
                  <a:srgbClr val="000000"/>
                </a:solidFill>
                <a:latin typeface="+mn-lt"/>
                <a:ea typeface="+mn-ea"/>
                <a:cs typeface="Times New Roman" pitchFamily="18" charset="0"/>
              </a:rPr>
              <a:t> object created in line 11</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mn-lt"/>
                <a:ea typeface="+mn-ea"/>
                <a:cs typeface="Times New Roman" pitchFamily="18" charset="0"/>
              </a:rPr>
              <a:t>There are actually five constructor calls when an </a:t>
            </a:r>
            <a:r>
              <a:rPr lang="en-US" sz="1800" kern="1200" dirty="0">
                <a:solidFill>
                  <a:srgbClr val="000000"/>
                </a:solidFill>
                <a:latin typeface="Consolas" panose="020B0609020204030204" pitchFamily="49" charset="0"/>
                <a:ea typeface="+mn-ea"/>
                <a:cs typeface="Times New Roman" pitchFamily="18" charset="0"/>
              </a:rPr>
              <a:t>Employee</a:t>
            </a:r>
            <a:r>
              <a:rPr lang="en-US" sz="1800" kern="1200" dirty="0">
                <a:solidFill>
                  <a:srgbClr val="000000"/>
                </a:solidFill>
                <a:latin typeface="+mn-lt"/>
                <a:ea typeface="+mn-ea"/>
                <a:cs typeface="Times New Roman" pitchFamily="18" charset="0"/>
              </a:rPr>
              <a:t> is constructed:</a:t>
            </a:r>
          </a:p>
          <a:p>
            <a:pPr marL="741553" lvl="1" indent="-284353" fontAlgn="base">
              <a:spcAft>
                <a:spcPct val="0"/>
              </a:spcAft>
              <a:buFont typeface="Arial" panose="020B0604020202020204" pitchFamily="34" charset="0"/>
              <a:buChar char="–"/>
              <a:defRPr/>
            </a:pPr>
            <a:r>
              <a:rPr lang="en-US" sz="1800" kern="1200" dirty="0">
                <a:solidFill>
                  <a:srgbClr val="000000"/>
                </a:solidFill>
                <a:latin typeface="+mn-lt"/>
                <a:ea typeface="+mn-ea"/>
                <a:cs typeface="Times New Roman" pitchFamily="18" charset="0"/>
              </a:rPr>
              <a:t>two calls to the </a:t>
            </a:r>
            <a:r>
              <a:rPr lang="en-US" sz="1800" kern="1200" dirty="0">
                <a:solidFill>
                  <a:srgbClr val="000000"/>
                </a:solidFill>
                <a:latin typeface="Consolas" panose="020B0609020204030204" pitchFamily="49" charset="0"/>
                <a:ea typeface="+mn-ea"/>
                <a:cs typeface="Times New Roman" pitchFamily="18" charset="0"/>
              </a:rPr>
              <a:t>string</a:t>
            </a:r>
            <a:r>
              <a:rPr lang="en-US" sz="1800" kern="1200" dirty="0">
                <a:solidFill>
                  <a:srgbClr val="000000"/>
                </a:solidFill>
                <a:latin typeface="+mn-lt"/>
                <a:ea typeface="+mn-ea"/>
                <a:cs typeface="Times New Roman" pitchFamily="18" charset="0"/>
              </a:rPr>
              <a:t> class’s constructor (lines 13–14 of </a:t>
            </a:r>
            <a:r>
              <a:rPr lang="en-US" sz="1800" kern="1200" dirty="0" smtClean="0">
                <a:solidFill>
                  <a:srgbClr val="000000"/>
                </a:solidFill>
                <a:latin typeface="+mn-lt"/>
                <a:ea typeface="+mn-ea"/>
                <a:cs typeface="Times New Roman" pitchFamily="18" charset="0"/>
              </a:rPr>
              <a:t>Figure 9.21</a:t>
            </a:r>
            <a:r>
              <a:rPr lang="en-US" sz="1800" kern="1200" dirty="0">
                <a:solidFill>
                  <a:srgbClr val="000000"/>
                </a:solidFill>
                <a:latin typeface="+mn-lt"/>
                <a:ea typeface="+mn-ea"/>
                <a:cs typeface="Times New Roman" pitchFamily="18" charset="0"/>
              </a:rPr>
              <a:t>),</a:t>
            </a:r>
          </a:p>
          <a:p>
            <a:pPr marL="741553" lvl="1" indent="-284353" fontAlgn="base">
              <a:spcAft>
                <a:spcPct val="0"/>
              </a:spcAft>
              <a:buFont typeface="Arial" panose="020B0604020202020204" pitchFamily="34" charset="0"/>
              <a:buChar char="–"/>
              <a:defRPr/>
            </a:pPr>
            <a:r>
              <a:rPr lang="en-US" sz="1800" kern="1200" dirty="0">
                <a:solidFill>
                  <a:srgbClr val="000000"/>
                </a:solidFill>
                <a:latin typeface="+mn-lt"/>
                <a:ea typeface="+mn-ea"/>
                <a:cs typeface="Times New Roman" pitchFamily="18" charset="0"/>
              </a:rPr>
              <a:t>two calls to the </a:t>
            </a:r>
            <a:r>
              <a:rPr lang="en-US" sz="1800" kern="1200" dirty="0">
                <a:solidFill>
                  <a:srgbClr val="000000"/>
                </a:solidFill>
                <a:latin typeface="Consolas" panose="020B0609020204030204" pitchFamily="49" charset="0"/>
                <a:ea typeface="+mn-ea"/>
                <a:cs typeface="Times New Roman" pitchFamily="18" charset="0"/>
              </a:rPr>
              <a:t>Date</a:t>
            </a:r>
            <a:r>
              <a:rPr lang="en-US" sz="1800" kern="1200" dirty="0">
                <a:solidFill>
                  <a:srgbClr val="000000"/>
                </a:solidFill>
                <a:latin typeface="+mn-lt"/>
                <a:ea typeface="+mn-ea"/>
                <a:cs typeface="Times New Roman" pitchFamily="18" charset="0"/>
              </a:rPr>
              <a:t> class’s default copy constructor (lines 15–16 of </a:t>
            </a:r>
            <a:r>
              <a:rPr lang="en-US" sz="1800" kern="1200" dirty="0" smtClean="0">
                <a:solidFill>
                  <a:srgbClr val="000000"/>
                </a:solidFill>
                <a:latin typeface="+mn-lt"/>
                <a:ea typeface="+mn-ea"/>
                <a:cs typeface="Times New Roman" pitchFamily="18" charset="0"/>
              </a:rPr>
              <a:t>Figure 9.21),</a:t>
            </a:r>
            <a:endParaRPr lang="en-US" sz="1800" kern="1200" dirty="0">
              <a:solidFill>
                <a:srgbClr val="000000"/>
              </a:solidFill>
              <a:latin typeface="+mn-lt"/>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1800" kern="1200" dirty="0">
                <a:solidFill>
                  <a:srgbClr val="000000"/>
                </a:solidFill>
                <a:latin typeface="+mn-lt"/>
                <a:ea typeface="+mn-ea"/>
                <a:cs typeface="Times New Roman" pitchFamily="18" charset="0"/>
              </a:rPr>
              <a:t>and the call to the </a:t>
            </a:r>
            <a:r>
              <a:rPr lang="en-US" sz="1800" kern="1200" dirty="0">
                <a:solidFill>
                  <a:srgbClr val="000000"/>
                </a:solidFill>
                <a:latin typeface="Consolas" panose="020B0609020204030204" pitchFamily="49" charset="0"/>
                <a:ea typeface="+mn-ea"/>
                <a:cs typeface="Times New Roman" pitchFamily="18" charset="0"/>
              </a:rPr>
              <a:t>Employee</a:t>
            </a:r>
            <a:r>
              <a:rPr lang="en-US" sz="1800" kern="1200" dirty="0">
                <a:solidFill>
                  <a:srgbClr val="000000"/>
                </a:solidFill>
                <a:latin typeface="+mn-lt"/>
                <a:ea typeface="+mn-ea"/>
                <a:cs typeface="Times New Roman" pitchFamily="18" charset="0"/>
              </a:rPr>
              <a:t> class’s constructor.</a:t>
            </a: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mn-lt"/>
                <a:ea typeface="+mn-ea"/>
                <a:cs typeface="Times New Roman" pitchFamily="18" charset="0"/>
              </a:rPr>
              <a:t>When each </a:t>
            </a:r>
            <a:r>
              <a:rPr lang="en-US" sz="1800" kern="1200" dirty="0">
                <a:solidFill>
                  <a:srgbClr val="000000"/>
                </a:solidFill>
                <a:latin typeface="Consolas" panose="020B0609020204030204" pitchFamily="49" charset="0"/>
                <a:ea typeface="+mn-ea"/>
                <a:cs typeface="Times New Roman" pitchFamily="18" charset="0"/>
              </a:rPr>
              <a:t>Date</a:t>
            </a:r>
            <a:r>
              <a:rPr lang="en-US" sz="1800" kern="1200" dirty="0">
                <a:solidFill>
                  <a:srgbClr val="000000"/>
                </a:solidFill>
                <a:latin typeface="+mn-lt"/>
                <a:ea typeface="+mn-ea"/>
                <a:cs typeface="Times New Roman" pitchFamily="18" charset="0"/>
              </a:rPr>
              <a:t> object is created, the </a:t>
            </a:r>
            <a:r>
              <a:rPr lang="en-US" sz="1800" kern="1200" dirty="0">
                <a:solidFill>
                  <a:srgbClr val="000000"/>
                </a:solidFill>
                <a:latin typeface="Consolas" panose="020B0609020204030204" pitchFamily="49" charset="0"/>
                <a:ea typeface="+mn-ea"/>
                <a:cs typeface="Times New Roman" pitchFamily="18" charset="0"/>
              </a:rPr>
              <a:t>Date</a:t>
            </a:r>
            <a:r>
              <a:rPr lang="en-US" sz="1800" kern="1200" dirty="0">
                <a:solidFill>
                  <a:srgbClr val="000000"/>
                </a:solidFill>
                <a:latin typeface="+mn-lt"/>
                <a:ea typeface="+mn-ea"/>
                <a:cs typeface="Times New Roman" pitchFamily="18" charset="0"/>
              </a:rPr>
              <a:t> constructor displays a line of output to show that the constructor was called (see the first two lines of the sample </a:t>
            </a:r>
            <a:r>
              <a:rPr lang="en-US" sz="1800" kern="1200" dirty="0" smtClean="0">
                <a:solidFill>
                  <a:srgbClr val="000000"/>
                </a:solidFill>
                <a:latin typeface="+mn-lt"/>
                <a:ea typeface="+mn-ea"/>
                <a:cs typeface="Times New Roman" pitchFamily="18" charset="0"/>
              </a:rPr>
              <a:t>output).</a:t>
            </a:r>
            <a:endParaRPr lang="en-US" sz="1800" kern="1200" dirty="0">
              <a:solidFill>
                <a:srgbClr val="000000"/>
              </a:solidFill>
              <a:latin typeface="+mn-lt"/>
              <a:ea typeface="+mn-ea"/>
              <a:cs typeface="Times New Roman" pitchFamily="18" charset="0"/>
            </a:endParaRPr>
          </a:p>
        </p:txBody>
      </p:sp>
    </p:spTree>
    <p:extLst>
      <p:ext uri="{BB962C8B-B14F-4D97-AF65-F5344CB8AC3E}">
        <p14:creationId xmlns:p14="http://schemas.microsoft.com/office/powerpoint/2010/main" val="3670374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9.2 </a:t>
            </a:r>
            <a:r>
              <a:rPr lang="en-US" dirty="0" smtClean="0">
                <a:solidFill>
                  <a:schemeClr val="tx2"/>
                </a:solidFill>
                <a:latin typeface="Consolas" panose="020B0609020204030204" pitchFamily="49" charset="0"/>
                <a:cs typeface="Times New Roman" panose="02020603050405020304" pitchFamily="18" charset="0"/>
              </a:rPr>
              <a:t>Time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Class Case </a:t>
            </a:r>
            <a:r>
              <a:rPr lang="en-US" dirty="0" smtClean="0">
                <a:solidFill>
                  <a:schemeClr val="tx2"/>
                </a:solidFill>
                <a:latin typeface="Times New Roman" panose="02020603050405020304" pitchFamily="18" charset="0"/>
                <a:cs typeface="Times New Roman" panose="02020603050405020304" pitchFamily="18" charset="0"/>
              </a:rPr>
              <a:t>Study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43284"/>
          </a:xfrm>
        </p:spPr>
        <p:txBody>
          <a:bodyPr/>
          <a:lstStyle/>
          <a:p>
            <a:r>
              <a:rPr lang="en-US" altLang="en-US" sz="2400" dirty="0">
                <a:solidFill>
                  <a:srgbClr val="000000"/>
                </a:solidFill>
                <a:latin typeface="+mn-lt"/>
              </a:rPr>
              <a:t>Prior class-definition examples placed a class in a header for reuse, then included the header into a source-code file containing </a:t>
            </a:r>
            <a:r>
              <a:rPr lang="en-US" altLang="en-US" sz="2400" dirty="0" smtClean="0">
                <a:solidFill>
                  <a:srgbClr val="000000"/>
                </a:solidFill>
                <a:latin typeface="Consolas" panose="020B0609020204030204" pitchFamily="49" charset="0"/>
              </a:rPr>
              <a:t>main</a:t>
            </a:r>
          </a:p>
          <a:p>
            <a:pPr lvl="1"/>
            <a:r>
              <a:rPr lang="en-US" altLang="en-US" sz="2400" dirty="0" smtClean="0">
                <a:solidFill>
                  <a:srgbClr val="000000"/>
                </a:solidFill>
                <a:latin typeface="+mn-lt"/>
              </a:rPr>
              <a:t>Reveals </a:t>
            </a:r>
            <a:r>
              <a:rPr lang="en-US" altLang="en-US" sz="2400" dirty="0">
                <a:solidFill>
                  <a:srgbClr val="000000"/>
                </a:solidFill>
                <a:latin typeface="+mn-lt"/>
              </a:rPr>
              <a:t>the entire implementation of the class to the class’s </a:t>
            </a:r>
            <a:r>
              <a:rPr lang="en-US" altLang="en-US" sz="2400" dirty="0" smtClean="0">
                <a:solidFill>
                  <a:srgbClr val="000000"/>
                </a:solidFill>
                <a:latin typeface="+mn-lt"/>
              </a:rPr>
              <a:t>clients</a:t>
            </a:r>
          </a:p>
          <a:p>
            <a:r>
              <a:rPr lang="en-US" altLang="en-US" sz="2400" dirty="0">
                <a:solidFill>
                  <a:srgbClr val="000000"/>
                </a:solidFill>
                <a:latin typeface="+mn-lt"/>
              </a:rPr>
              <a:t>Client code (e.g., main) needs to know only</a:t>
            </a:r>
          </a:p>
          <a:p>
            <a:pPr lvl="1"/>
            <a:r>
              <a:rPr lang="en-US" altLang="en-US" sz="2400" dirty="0">
                <a:solidFill>
                  <a:srgbClr val="000000"/>
                </a:solidFill>
                <a:latin typeface="+mn-lt"/>
              </a:rPr>
              <a:t>what member functions to call</a:t>
            </a:r>
          </a:p>
          <a:p>
            <a:pPr lvl="1"/>
            <a:r>
              <a:rPr lang="en-US" altLang="en-US" sz="2400" dirty="0">
                <a:solidFill>
                  <a:srgbClr val="000000"/>
                </a:solidFill>
                <a:latin typeface="+mn-lt"/>
              </a:rPr>
              <a:t>what arguments to provide to each member function, and</a:t>
            </a:r>
          </a:p>
          <a:p>
            <a:pPr lvl="1"/>
            <a:r>
              <a:rPr lang="en-US" altLang="en-US" sz="2400" dirty="0">
                <a:solidFill>
                  <a:srgbClr val="000000"/>
                </a:solidFill>
                <a:latin typeface="+mn-lt"/>
              </a:rPr>
              <a:t>what return type to expect from each member function</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3043677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9.12 Composition: Objects as Members of Classes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[Note: Line 11 of </a:t>
            </a:r>
            <a:r>
              <a:rPr lang="en-US" altLang="en-US" sz="2400" kern="1200" dirty="0" smtClean="0">
                <a:solidFill>
                  <a:srgbClr val="000000"/>
                </a:solidFill>
                <a:latin typeface="Arial (Body)"/>
                <a:ea typeface="+mn-ea"/>
                <a:cs typeface="Times New Roman" panose="02020603050405020304" pitchFamily="18" charset="0"/>
              </a:rPr>
              <a:t>Figure 9.22 </a:t>
            </a:r>
            <a:r>
              <a:rPr lang="en-US" altLang="en-US" sz="2400" kern="1200" dirty="0">
                <a:solidFill>
                  <a:srgbClr val="000000"/>
                </a:solidFill>
                <a:latin typeface="Arial (Body)"/>
                <a:ea typeface="+mn-ea"/>
                <a:cs typeface="Times New Roman" panose="02020603050405020304" pitchFamily="18" charset="0"/>
              </a:rPr>
              <a:t>causes two additional </a:t>
            </a:r>
            <a:r>
              <a:rPr lang="en-US" altLang="en-US" sz="2400" kern="1200" dirty="0">
                <a:solidFill>
                  <a:srgbClr val="000000"/>
                </a:solidFill>
                <a:latin typeface="Consolas" panose="020B0609020204030204" pitchFamily="49" charset="0"/>
                <a:ea typeface="+mn-ea"/>
                <a:cs typeface="Times New Roman" panose="02020603050405020304" pitchFamily="18" charset="0"/>
              </a:rPr>
              <a:t>Date</a:t>
            </a:r>
            <a:r>
              <a:rPr lang="en-US" altLang="en-US" sz="2400" kern="1200" dirty="0">
                <a:solidFill>
                  <a:srgbClr val="000000"/>
                </a:solidFill>
                <a:latin typeface="Arial (Body)"/>
                <a:ea typeface="+mn-ea"/>
                <a:cs typeface="Times New Roman" panose="02020603050405020304" pitchFamily="18" charset="0"/>
              </a:rPr>
              <a:t> constructor calls that do not appear in the </a:t>
            </a:r>
            <a:r>
              <a:rPr lang="en-US" altLang="en-US" sz="2400" kern="1200" dirty="0">
                <a:solidFill>
                  <a:srgbClr val="000000"/>
                </a:solidFill>
                <a:latin typeface="Consolas" panose="020B0609020204030204" pitchFamily="49" charset="0"/>
                <a:ea typeface="+mn-ea"/>
                <a:cs typeface="Times New Roman" panose="02020603050405020304" pitchFamily="18" charset="0"/>
              </a:rPr>
              <a:t>program’s</a:t>
            </a:r>
            <a:r>
              <a:rPr lang="en-US" altLang="en-US" sz="2400" kern="1200" dirty="0">
                <a:solidFill>
                  <a:srgbClr val="000000"/>
                </a:solidFill>
                <a:latin typeface="Arial (Body)"/>
                <a:ea typeface="+mn-ea"/>
                <a:cs typeface="Times New Roman" panose="02020603050405020304" pitchFamily="18" charset="0"/>
              </a:rPr>
              <a:t> output. When each of the </a:t>
            </a:r>
            <a:r>
              <a:rPr lang="en-US" altLang="en-US" sz="2400" kern="1200" dirty="0">
                <a:solidFill>
                  <a:srgbClr val="000000"/>
                </a:solidFill>
                <a:latin typeface="Consolas" panose="020B0609020204030204" pitchFamily="49" charset="0"/>
                <a:ea typeface="+mn-ea"/>
                <a:cs typeface="Times New Roman" panose="02020603050405020304" pitchFamily="18" charset="0"/>
              </a:rPr>
              <a:t>Employee’s</a:t>
            </a:r>
            <a:r>
              <a:rPr lang="en-US" altLang="en-US" sz="2400" kern="1200" dirty="0">
                <a:solidFill>
                  <a:srgbClr val="000000"/>
                </a:solidFill>
                <a:latin typeface="Arial (Body)"/>
                <a:ea typeface="+mn-ea"/>
                <a:cs typeface="Times New Roman" panose="02020603050405020304" pitchFamily="18" charset="0"/>
              </a:rPr>
              <a:t> </a:t>
            </a:r>
            <a:r>
              <a:rPr lang="en-US" altLang="en-US" sz="2400" kern="1200" dirty="0">
                <a:solidFill>
                  <a:srgbClr val="000000"/>
                </a:solidFill>
                <a:latin typeface="Consolas" panose="020B0609020204030204" pitchFamily="49" charset="0"/>
                <a:ea typeface="+mn-ea"/>
                <a:cs typeface="Times New Roman" panose="02020603050405020304" pitchFamily="18" charset="0"/>
              </a:rPr>
              <a:t>Date</a:t>
            </a:r>
            <a:r>
              <a:rPr lang="en-US" altLang="en-US" sz="2400" kern="1200" dirty="0">
                <a:solidFill>
                  <a:srgbClr val="000000"/>
                </a:solidFill>
                <a:latin typeface="Arial (Body)"/>
                <a:ea typeface="+mn-ea"/>
                <a:cs typeface="Times New Roman" panose="02020603050405020304" pitchFamily="18" charset="0"/>
              </a:rPr>
              <a:t> member objects is initialized in the </a:t>
            </a:r>
            <a:r>
              <a:rPr lang="en-US" altLang="en-US" sz="2400" kern="1200" dirty="0">
                <a:solidFill>
                  <a:srgbClr val="000000"/>
                </a:solidFill>
                <a:latin typeface="Consolas" panose="020B0609020204030204" pitchFamily="49" charset="0"/>
                <a:ea typeface="+mn-ea"/>
                <a:cs typeface="Times New Roman" panose="02020603050405020304" pitchFamily="18" charset="0"/>
              </a:rPr>
              <a:t>Employee </a:t>
            </a:r>
            <a:r>
              <a:rPr lang="en-US" altLang="en-US" sz="2400" kern="1200" dirty="0">
                <a:solidFill>
                  <a:srgbClr val="000000"/>
                </a:solidFill>
                <a:latin typeface="Arial (Body)"/>
                <a:ea typeface="+mn-ea"/>
                <a:cs typeface="Times New Roman" panose="02020603050405020304" pitchFamily="18" charset="0"/>
              </a:rPr>
              <a:t>constructor’s member-initializer list, the default copy constructor for class </a:t>
            </a:r>
            <a:r>
              <a:rPr lang="en-US" altLang="en-US" sz="2400" kern="1200" dirty="0">
                <a:solidFill>
                  <a:srgbClr val="000000"/>
                </a:solidFill>
                <a:latin typeface="Consolas" panose="020B0609020204030204" pitchFamily="49" charset="0"/>
                <a:ea typeface="+mn-ea"/>
                <a:cs typeface="Times New Roman" panose="02020603050405020304" pitchFamily="18" charset="0"/>
              </a:rPr>
              <a:t>Date</a:t>
            </a:r>
            <a:r>
              <a:rPr lang="en-US" altLang="en-US" sz="2400" kern="1200" dirty="0">
                <a:solidFill>
                  <a:srgbClr val="000000"/>
                </a:solidFill>
                <a:latin typeface="Arial (Body)"/>
                <a:ea typeface="+mn-ea"/>
                <a:cs typeface="Times New Roman" panose="02020603050405020304" pitchFamily="18" charset="0"/>
              </a:rPr>
              <a:t> is called. Since this constructor is defined implicitly by the compiler, it does not contain any output statements to demonstrate when it’s </a:t>
            </a:r>
            <a:r>
              <a:rPr lang="en-US" altLang="en-US" sz="2400" kern="1200" dirty="0" smtClean="0">
                <a:solidFill>
                  <a:srgbClr val="000000"/>
                </a:solidFill>
                <a:latin typeface="Arial (Body)"/>
                <a:ea typeface="+mn-ea"/>
                <a:cs typeface="Times New Roman" panose="02020603050405020304" pitchFamily="18" charset="0"/>
              </a:rPr>
              <a:t>called.]</a:t>
            </a:r>
            <a:endParaRPr lang="en-US" altLang="en-US" sz="2400" kern="1200" dirty="0">
              <a:solidFill>
                <a:srgbClr val="000000"/>
              </a:solidFill>
              <a:latin typeface="Arial (Body)"/>
              <a:ea typeface="+mn-ea"/>
              <a:cs typeface="Times New Roman" panose="02020603050405020304" pitchFamily="18" charset="0"/>
            </a:endParaRPr>
          </a:p>
        </p:txBody>
      </p:sp>
    </p:spTree>
    <p:extLst>
      <p:ext uri="{BB962C8B-B14F-4D97-AF65-F5344CB8AC3E}">
        <p14:creationId xmlns:p14="http://schemas.microsoft.com/office/powerpoint/2010/main" val="167888868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9.22 Demonstrating Composition—an Object </a:t>
            </a:r>
            <a:r>
              <a:rPr lang="en-IN" dirty="0"/>
              <a:t>with </a:t>
            </a:r>
            <a:r>
              <a:rPr lang="en-IN" dirty="0" smtClean="0"/>
              <a:t>Member Objects </a:t>
            </a:r>
            <a:r>
              <a:rPr lang="en-IN" sz="2000" b="0" dirty="0" smtClean="0"/>
              <a:t>(1 of 2)</a:t>
            </a:r>
            <a:endParaRPr lang="en-US" sz="2000" b="0" dirty="0">
              <a:latin typeface="Times New Roman" panose="02020603050405020304" pitchFamily="18" charset="0"/>
            </a:endParaRPr>
          </a:p>
        </p:txBody>
      </p:sp>
      <p:pic>
        <p:nvPicPr>
          <p:cNvPr id="3" name="Picture 2" descr="Computer code has 14 lines. The lines read as follows. Line 1. forward slash forward slash F i g period 9 period 22 colon F i g 09 underscore 22 period c p p. Line 2. forward slash forward slash Demonstrating composition hyphen hyphen an object with member objects period. Line 3. hash include left angle bracket i o Stream right angle bracket. Line 4. hash include double quote date period h double quote forward slash forward slash date class definition. Line 5. hash include double quote Employee period h double quote forward slash forward slash Employee class definition. Line 6. using namespace s t d semicolon. Line 7. blank. Line 8. i n t main left parenthesis right parenthesis left brace. Line 9, indented once. date birth left brace 7 comma 24 comma 1949 right brace semicolon. Line 10, indented once. date hire left brace 3 comma 12 comma 1988 right brace semicolon. Line 11, indented once. Employee manager left brace double quote Bob double quote comma double quote Blue double quote comma birth comma hire right brace semicolon. Line 12. blank. Line 13, indented once. 1 c out left angle bracket left angle bracket double quote back slash n double quote left angle bracket left angle bracket manager period to String left parenthesis right parenthesis left angle bracket left angle bracket end l semicolon. Line 14. right brace."/>
          <p:cNvPicPr>
            <a:picLocks noChangeAspect="1"/>
          </p:cNvPicPr>
          <p:nvPr/>
        </p:nvPicPr>
        <p:blipFill rotWithShape="1">
          <a:blip r:embed="rId2">
            <a:extLst>
              <a:ext uri="{28A0092B-C50C-407E-A947-70E740481C1C}">
                <a14:useLocalDpi xmlns:a14="http://schemas.microsoft.com/office/drawing/2010/main" val="0"/>
              </a:ext>
            </a:extLst>
          </a:blip>
          <a:srcRect t="1" r="11656" b="-2774"/>
          <a:stretch/>
        </p:blipFill>
        <p:spPr>
          <a:xfrm>
            <a:off x="861408" y="1949215"/>
            <a:ext cx="7421185" cy="3235688"/>
          </a:xfrm>
          <a:prstGeom prst="rect">
            <a:avLst/>
          </a:prstGeom>
        </p:spPr>
      </p:pic>
    </p:spTree>
    <p:extLst>
      <p:ext uri="{BB962C8B-B14F-4D97-AF65-F5344CB8AC3E}">
        <p14:creationId xmlns:p14="http://schemas.microsoft.com/office/powerpoint/2010/main" val="14578413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nchor="t">
            <a:spAutoFit/>
          </a:bodyPr>
          <a:lstStyle/>
          <a:p>
            <a:r>
              <a:rPr lang="en-IN" dirty="0"/>
              <a:t>Figure 9.22 Demonstrating </a:t>
            </a:r>
            <a:r>
              <a:rPr lang="en-IN" dirty="0" smtClean="0"/>
              <a:t>Composition—an Object </a:t>
            </a:r>
            <a:r>
              <a:rPr lang="en-IN" dirty="0"/>
              <a:t>with </a:t>
            </a:r>
            <a:r>
              <a:rPr lang="en-IN" dirty="0" smtClean="0"/>
              <a:t>Member Objects </a:t>
            </a:r>
            <a:r>
              <a:rPr lang="en-IN" sz="2000" b="0" dirty="0" smtClean="0"/>
              <a:t>(2 </a:t>
            </a:r>
            <a:r>
              <a:rPr lang="en-IN" sz="2000" b="0" dirty="0"/>
              <a:t>of 2)</a:t>
            </a:r>
            <a:endParaRPr lang="en-US" dirty="0">
              <a:latin typeface="Times New Roman" panose="02020603050405020304" pitchFamily="18" charset="0"/>
            </a:endParaRPr>
          </a:p>
        </p:txBody>
      </p:sp>
      <p:pic>
        <p:nvPicPr>
          <p:cNvPr id="3" name="Picture 2" descr="Computer code output has 9 lines. The lines read as follows. Line 1. date object constructor for date 7 forward slash 24 forward slash 1949. Line 2. date object constructor for date 3 forward slash 12 forward slash 1988. Line 3. Employee object constructor colon Bob Blue. Line 4. Blue comma Bob Hired colon 3 forward slash 12 forward slash 1988 Birthday colon 7 forward slash 24 forward slash 1949. Line 5. Employee object destructor colon Blue comma Bob. Line 6. date object destructor for date 3 forward slash 12 forward slash 1988. Line 7. date object destructor for date 7 forward slash 24 forward slash 1949. Line 8. date object destructor for date 3 forward slash 12 forward slash 1988. Line 9. date object destructor for date 7 forward slash 24 forward slash 1949."/>
          <p:cNvPicPr>
            <a:picLocks noChangeAspect="1"/>
          </p:cNvPicPr>
          <p:nvPr/>
        </p:nvPicPr>
        <p:blipFill rotWithShape="1">
          <a:blip r:embed="rId2">
            <a:extLst>
              <a:ext uri="{28A0092B-C50C-407E-A947-70E740481C1C}">
                <a14:useLocalDpi xmlns:a14="http://schemas.microsoft.com/office/drawing/2010/main" val="0"/>
              </a:ext>
            </a:extLst>
          </a:blip>
          <a:srcRect b="2172"/>
          <a:stretch/>
        </p:blipFill>
        <p:spPr>
          <a:xfrm>
            <a:off x="618408" y="2207865"/>
            <a:ext cx="7940490" cy="2387110"/>
          </a:xfrm>
          <a:prstGeom prst="rect">
            <a:avLst/>
          </a:prstGeom>
        </p:spPr>
      </p:pic>
    </p:spTree>
    <p:extLst>
      <p:ext uri="{BB962C8B-B14F-4D97-AF65-F5344CB8AC3E}">
        <p14:creationId xmlns:p14="http://schemas.microsoft.com/office/powerpoint/2010/main" val="14120279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9.11 Composition: Objects as Members of Classes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Times New Roman" pitchFamily="18" charset="0"/>
              </a:rPr>
              <a:t>What Happens When You Do Not Use the Member Initializer List?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If a member object is not initialized through a member initializer, the member object’s </a:t>
            </a:r>
            <a:r>
              <a:rPr lang="en-US" sz="2400" b="1" kern="1200" dirty="0">
                <a:solidFill>
                  <a:srgbClr val="000000"/>
                </a:solidFill>
                <a:latin typeface="Arial (Body)"/>
                <a:ea typeface="+mn-ea"/>
                <a:cs typeface="Times New Roman" pitchFamily="18" charset="0"/>
              </a:rPr>
              <a:t>default constructor </a:t>
            </a:r>
            <a:r>
              <a:rPr lang="en-US" sz="2400" kern="1200" dirty="0">
                <a:solidFill>
                  <a:srgbClr val="000000"/>
                </a:solidFill>
                <a:latin typeface="Arial (Body)"/>
                <a:ea typeface="+mn-ea"/>
                <a:cs typeface="Times New Roman" pitchFamily="18" charset="0"/>
              </a:rPr>
              <a:t>will be called </a:t>
            </a:r>
            <a:r>
              <a:rPr lang="en-US" sz="2400" b="1" kern="1200" dirty="0" smtClean="0">
                <a:solidFill>
                  <a:srgbClr val="000000"/>
                </a:solidFill>
                <a:latin typeface="Arial (Body)"/>
                <a:ea typeface="+mn-ea"/>
                <a:cs typeface="Times New Roman" pitchFamily="18" charset="0"/>
              </a:rPr>
              <a:t>implicitly</a:t>
            </a:r>
            <a:r>
              <a:rPr lang="en-US" sz="2400" kern="1200" dirty="0" smtClean="0">
                <a:solidFill>
                  <a:srgbClr val="000000"/>
                </a:solidFill>
                <a:latin typeface="Arial (Body)"/>
                <a:ea typeface="+mn-ea"/>
                <a:cs typeface="Times New Roman" pitchFamily="18" charset="0"/>
              </a:rPr>
              <a:t>.</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Values, if any, established by the default constructor can be overridden by set </a:t>
            </a:r>
            <a:r>
              <a:rPr lang="en-US" sz="2400" kern="1200" dirty="0" smtClean="0">
                <a:solidFill>
                  <a:srgbClr val="000000"/>
                </a:solidFill>
                <a:latin typeface="Arial (Body)"/>
                <a:ea typeface="+mn-ea"/>
                <a:cs typeface="Times New Roman" pitchFamily="18" charset="0"/>
              </a:rPr>
              <a:t>functions.</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However, for complex initialization, this approach may require significant additional work and time.</a:t>
            </a:r>
          </a:p>
        </p:txBody>
      </p:sp>
    </p:spTree>
    <p:extLst>
      <p:ext uri="{BB962C8B-B14F-4D97-AF65-F5344CB8AC3E}">
        <p14:creationId xmlns:p14="http://schemas.microsoft.com/office/powerpoint/2010/main" val="268231805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Performance Tip 9.4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Initialize member objects explicitly through member initializers. This eliminates the </a:t>
            </a:r>
            <a:r>
              <a:rPr lang="en-IN" sz="2400" dirty="0" smtClean="0">
                <a:latin typeface="+mn-lt"/>
              </a:rPr>
              <a:t>overhead of </a:t>
            </a:r>
            <a:r>
              <a:rPr lang="en-IN" sz="2400" dirty="0">
                <a:latin typeface="+mn-lt"/>
              </a:rPr>
              <a:t>“doubly initializing” member objects—once when the member object’s </a:t>
            </a:r>
            <a:r>
              <a:rPr lang="en-IN" sz="2400" dirty="0" smtClean="0">
                <a:latin typeface="+mn-lt"/>
              </a:rPr>
              <a:t>default constructor </a:t>
            </a:r>
            <a:r>
              <a:rPr lang="en-IN" sz="2400" dirty="0">
                <a:latin typeface="+mn-lt"/>
              </a:rPr>
              <a:t>is called and again when set functions are called in the constructor body (</a:t>
            </a:r>
            <a:r>
              <a:rPr lang="en-IN" sz="2400" dirty="0" smtClean="0">
                <a:latin typeface="+mn-lt"/>
              </a:rPr>
              <a:t>or later</a:t>
            </a:r>
            <a:r>
              <a:rPr lang="en-IN" sz="2400" dirty="0">
                <a:latin typeface="+mn-lt"/>
              </a:rPr>
              <a:t>) to initialize the member object.</a:t>
            </a:r>
          </a:p>
        </p:txBody>
      </p:sp>
    </p:spTree>
    <p:extLst>
      <p:ext uri="{BB962C8B-B14F-4D97-AF65-F5344CB8AC3E}">
        <p14:creationId xmlns:p14="http://schemas.microsoft.com/office/powerpoint/2010/main" val="1623994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Common Programming Error 9.5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A compilation error occurs if a member object is not initialized with a member </a:t>
            </a:r>
            <a:r>
              <a:rPr lang="en-IN" sz="2400" dirty="0" smtClean="0">
                <a:latin typeface="+mn-lt"/>
              </a:rPr>
              <a:t>initializer and </a:t>
            </a:r>
            <a:r>
              <a:rPr lang="en-IN" sz="2400" dirty="0">
                <a:latin typeface="+mn-lt"/>
              </a:rPr>
              <a:t>the member object’s class does not provide a default constructor (i.e., the member </a:t>
            </a:r>
            <a:r>
              <a:rPr lang="en-IN" sz="2400" dirty="0" smtClean="0">
                <a:latin typeface="+mn-lt"/>
              </a:rPr>
              <a:t>object’s class </a:t>
            </a:r>
            <a:r>
              <a:rPr lang="en-IN" sz="2400" dirty="0">
                <a:latin typeface="+mn-lt"/>
              </a:rPr>
              <a:t>defines one or more constructors, but none is a default constructor).</a:t>
            </a:r>
          </a:p>
        </p:txBody>
      </p:sp>
    </p:spTree>
    <p:extLst>
      <p:ext uri="{BB962C8B-B14F-4D97-AF65-F5344CB8AC3E}">
        <p14:creationId xmlns:p14="http://schemas.microsoft.com/office/powerpoint/2010/main" val="17088455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Software Engineering Observation 9.9</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If a data member is an object of another class, making that member object </a:t>
            </a:r>
            <a:r>
              <a:rPr lang="en-IN" sz="2400" dirty="0">
                <a:latin typeface="Consolas" panose="020B0609020204030204" pitchFamily="49" charset="0"/>
              </a:rPr>
              <a:t>public</a:t>
            </a:r>
            <a:r>
              <a:rPr lang="en-IN" sz="2400" dirty="0">
                <a:latin typeface="+mn-lt"/>
              </a:rPr>
              <a:t> </a:t>
            </a:r>
            <a:r>
              <a:rPr lang="en-IN" sz="2400" dirty="0" smtClean="0">
                <a:latin typeface="+mn-lt"/>
              </a:rPr>
              <a:t>does not </a:t>
            </a:r>
            <a:r>
              <a:rPr lang="en-IN" sz="2400" dirty="0">
                <a:latin typeface="+mn-lt"/>
              </a:rPr>
              <a:t>violate the encapsulation and hiding of that member object’s </a:t>
            </a:r>
            <a:r>
              <a:rPr lang="en-IN" sz="2400" dirty="0">
                <a:latin typeface="Consolas" panose="020B0609020204030204" pitchFamily="49" charset="0"/>
              </a:rPr>
              <a:t>private</a:t>
            </a:r>
            <a:r>
              <a:rPr lang="en-IN" sz="2400" dirty="0">
                <a:latin typeface="+mn-lt"/>
              </a:rPr>
              <a:t> members. </a:t>
            </a:r>
            <a:r>
              <a:rPr lang="en-IN" sz="2400" dirty="0" smtClean="0">
                <a:latin typeface="+mn-lt"/>
              </a:rPr>
              <a:t>But, it </a:t>
            </a:r>
            <a:r>
              <a:rPr lang="en-IN" sz="2400" dirty="0">
                <a:latin typeface="+mn-lt"/>
              </a:rPr>
              <a:t>does violate the encapsulation and hiding of the enclosing class’s implementation, </a:t>
            </a:r>
            <a:r>
              <a:rPr lang="en-IN" sz="2400" dirty="0" smtClean="0">
                <a:latin typeface="+mn-lt"/>
              </a:rPr>
              <a:t>somember </a:t>
            </a:r>
            <a:r>
              <a:rPr lang="en-IN" sz="2400" dirty="0">
                <a:latin typeface="+mn-lt"/>
              </a:rPr>
              <a:t>objects of class types should still be </a:t>
            </a:r>
            <a:r>
              <a:rPr lang="en-IN" sz="2400" dirty="0">
                <a:latin typeface="Consolas" panose="020B0609020204030204" pitchFamily="49" charset="0"/>
              </a:rPr>
              <a:t>private</a:t>
            </a:r>
            <a:r>
              <a:rPr lang="en-IN" sz="2400" dirty="0">
                <a:latin typeface="+mn-lt"/>
              </a:rPr>
              <a:t>.</a:t>
            </a:r>
          </a:p>
        </p:txBody>
      </p:sp>
    </p:spTree>
    <p:extLst>
      <p:ext uri="{BB962C8B-B14F-4D97-AF65-F5344CB8AC3E}">
        <p14:creationId xmlns:p14="http://schemas.microsoft.com/office/powerpoint/2010/main" val="376969342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a:spcBef>
                <a:spcPct val="0"/>
              </a:spcBef>
              <a:buClrTx/>
              <a:defRPr/>
            </a:pPr>
            <a:r>
              <a:rPr lang="en-US" sz="3000" kern="1200" dirty="0" smtClean="0">
                <a:latin typeface="Times New Roman" panose="02020603050405020304" pitchFamily="18" charset="0"/>
                <a:ea typeface="+mj-ea"/>
                <a:cs typeface="+mj-cs"/>
              </a:rPr>
              <a:t>9.13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Functions and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Classes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A </a:t>
            </a:r>
            <a:r>
              <a:rPr lang="en-US" altLang="en-US" sz="2400" b="1" kern="1200" dirty="0">
                <a:solidFill>
                  <a:srgbClr val="000000"/>
                </a:solidFill>
                <a:latin typeface="Arial (Body)"/>
                <a:ea typeface="+mn-ea"/>
                <a:cs typeface="Times New Roman" panose="02020603050405020304" pitchFamily="18" charset="0"/>
              </a:rPr>
              <a:t>friend function </a:t>
            </a:r>
            <a:r>
              <a:rPr lang="en-US" altLang="en-US" sz="2400" kern="1200" dirty="0">
                <a:solidFill>
                  <a:srgbClr val="000000"/>
                </a:solidFill>
                <a:latin typeface="Arial (Body)"/>
                <a:ea typeface="+mn-ea"/>
                <a:cs typeface="Times New Roman" panose="02020603050405020304" pitchFamily="18" charset="0"/>
              </a:rPr>
              <a:t>of a class is a non-member function that has the right to access the </a:t>
            </a:r>
            <a:r>
              <a:rPr lang="en-US" altLang="en-US" sz="2400" kern="1200" dirty="0">
                <a:solidFill>
                  <a:srgbClr val="000000"/>
                </a:solidFill>
                <a:latin typeface="Consolas" panose="020B0609020204030204" pitchFamily="49" charset="0"/>
                <a:ea typeface="+mn-ea"/>
                <a:cs typeface="Times New Roman" panose="02020603050405020304" pitchFamily="18" charset="0"/>
              </a:rPr>
              <a:t>public</a:t>
            </a:r>
            <a:r>
              <a:rPr lang="en-US" altLang="en-US" sz="2400" kern="1200" dirty="0">
                <a:solidFill>
                  <a:srgbClr val="000000"/>
                </a:solidFill>
                <a:latin typeface="Arial (Body)"/>
                <a:ea typeface="+mn-ea"/>
                <a:cs typeface="Times New Roman" panose="02020603050405020304" pitchFamily="18" charset="0"/>
              </a:rPr>
              <a:t> </a:t>
            </a:r>
            <a:r>
              <a:rPr lang="en-US" altLang="en-US" sz="2400" b="1" kern="1200" dirty="0">
                <a:solidFill>
                  <a:srgbClr val="000000"/>
                </a:solidFill>
                <a:latin typeface="Arial (Body)"/>
                <a:ea typeface="+mn-ea"/>
                <a:cs typeface="Times New Roman" panose="02020603050405020304" pitchFamily="18" charset="0"/>
              </a:rPr>
              <a:t>and</a:t>
            </a:r>
            <a:r>
              <a:rPr lang="en-US" altLang="en-US" sz="2400" kern="1200" dirty="0">
                <a:solidFill>
                  <a:srgbClr val="000000"/>
                </a:solidFill>
                <a:latin typeface="Arial (Body)"/>
                <a:ea typeface="+mn-ea"/>
                <a:cs typeface="Times New Roman" panose="02020603050405020304" pitchFamily="18" charset="0"/>
              </a:rPr>
              <a:t> </a:t>
            </a:r>
            <a:r>
              <a:rPr lang="en-US" altLang="en-US" sz="2400" kern="1200" dirty="0">
                <a:solidFill>
                  <a:srgbClr val="000000"/>
                </a:solidFill>
                <a:latin typeface="Consolas" panose="020B0609020204030204" pitchFamily="49" charset="0"/>
                <a:ea typeface="+mn-ea"/>
                <a:cs typeface="Times New Roman" panose="02020603050405020304" pitchFamily="18" charset="0"/>
              </a:rPr>
              <a:t>non-public </a:t>
            </a:r>
            <a:r>
              <a:rPr lang="en-US" altLang="en-US" sz="2400" kern="1200" dirty="0">
                <a:solidFill>
                  <a:srgbClr val="000000"/>
                </a:solidFill>
                <a:latin typeface="Arial (Body)"/>
                <a:ea typeface="+mn-ea"/>
                <a:cs typeface="Times New Roman" panose="02020603050405020304" pitchFamily="18" charset="0"/>
              </a:rPr>
              <a:t>class </a:t>
            </a:r>
            <a:r>
              <a:rPr lang="en-US" altLang="en-US" sz="2400" kern="1200" dirty="0" smtClean="0">
                <a:solidFill>
                  <a:srgbClr val="000000"/>
                </a:solidFill>
                <a:latin typeface="Arial (Body)"/>
                <a:ea typeface="+mn-ea"/>
                <a:cs typeface="Times New Roman" panose="02020603050405020304" pitchFamily="18" charset="0"/>
              </a:rPr>
              <a:t>members.</a:t>
            </a:r>
            <a:endParaRPr lang="en-US" altLang="en-US" sz="2400" kern="1200" dirty="0">
              <a:solidFill>
                <a:srgbClr val="000000"/>
              </a:solidFill>
              <a:latin typeface="Arial (Body)"/>
              <a:ea typeface="+mn-ea"/>
              <a:cs typeface="Times New Roman" panose="02020603050405020304" pitchFamily="18" charset="0"/>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Standalone functions, entire classes or member functions of other classes may be declared to be </a:t>
            </a:r>
            <a:r>
              <a:rPr lang="en-US" altLang="en-US" sz="2400" b="1" kern="1200" dirty="0">
                <a:solidFill>
                  <a:srgbClr val="000000"/>
                </a:solidFill>
                <a:latin typeface="Arial (Body)"/>
                <a:ea typeface="+mn-ea"/>
                <a:cs typeface="Times New Roman" panose="02020603050405020304" pitchFamily="18" charset="0"/>
              </a:rPr>
              <a:t>friends</a:t>
            </a:r>
            <a:r>
              <a:rPr lang="en-US" altLang="en-US" sz="2400" kern="1200" dirty="0">
                <a:solidFill>
                  <a:srgbClr val="000000"/>
                </a:solidFill>
                <a:latin typeface="Arial (Body)"/>
                <a:ea typeface="+mn-ea"/>
                <a:cs typeface="Times New Roman" panose="02020603050405020304" pitchFamily="18" charset="0"/>
              </a:rPr>
              <a:t> of another </a:t>
            </a:r>
            <a:r>
              <a:rPr lang="en-US" altLang="en-US" sz="2400" kern="1200" dirty="0" smtClean="0">
                <a:solidFill>
                  <a:srgbClr val="000000"/>
                </a:solidFill>
                <a:latin typeface="Arial (Body)"/>
                <a:ea typeface="+mn-ea"/>
                <a:cs typeface="Times New Roman" panose="02020603050405020304" pitchFamily="18" charset="0"/>
              </a:rPr>
              <a:t>class.</a:t>
            </a:r>
            <a:endParaRPr lang="en-US" altLang="en-US" sz="2400" kern="1200" dirty="0">
              <a:solidFill>
                <a:srgbClr val="000000"/>
              </a:solidFill>
              <a:latin typeface="Arial (Body)"/>
              <a:ea typeface="+mn-ea"/>
              <a:cs typeface="Times New Roman" panose="02020603050405020304" pitchFamily="18" charset="0"/>
            </a:endParaRPr>
          </a:p>
        </p:txBody>
      </p:sp>
    </p:spTree>
    <p:extLst>
      <p:ext uri="{BB962C8B-B14F-4D97-AF65-F5344CB8AC3E}">
        <p14:creationId xmlns:p14="http://schemas.microsoft.com/office/powerpoint/2010/main" val="8308834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cs typeface="+mj-cs"/>
              </a:rPr>
              <a:t>9.13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Functions and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Classes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2446793"/>
          </a:xfrm>
        </p:spPr>
        <p:txBody>
          <a:bodyPr wrap="square" lIns="91425" tIns="91425" rIns="91425" bIns="91425">
            <a:spAutoFit/>
          </a:bodyPr>
          <a:lstStyle/>
          <a:p>
            <a:pPr marL="0" lvl="0" indent="0" fontAlgn="base">
              <a:spcAft>
                <a:spcPct val="0"/>
              </a:spcAft>
              <a:buNone/>
              <a:tabLst/>
              <a:defRPr/>
            </a:pPr>
            <a:r>
              <a:rPr lang="en-US" sz="2200" b="1" kern="1200" dirty="0">
                <a:solidFill>
                  <a:srgbClr val="000000"/>
                </a:solidFill>
                <a:latin typeface="Arial (Body)"/>
                <a:ea typeface="+mn-ea"/>
                <a:cs typeface="Times New Roman" pitchFamily="18" charset="0"/>
              </a:rPr>
              <a:t>Declaring a friend</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To declare a non-member function as a </a:t>
            </a:r>
            <a:r>
              <a:rPr lang="en-US" sz="2000" kern="1200" dirty="0">
                <a:solidFill>
                  <a:srgbClr val="000000"/>
                </a:solidFill>
                <a:latin typeface="Consolas" panose="020B0609020204030204" pitchFamily="49" charset="0"/>
                <a:ea typeface="+mn-ea"/>
                <a:cs typeface="Times New Roman" pitchFamily="18" charset="0"/>
              </a:rPr>
              <a:t>friend </a:t>
            </a:r>
            <a:r>
              <a:rPr lang="en-US" sz="2000" kern="1200" dirty="0">
                <a:solidFill>
                  <a:srgbClr val="000000"/>
                </a:solidFill>
                <a:latin typeface="Arial (Body)"/>
                <a:ea typeface="+mn-ea"/>
                <a:cs typeface="Times New Roman" pitchFamily="18" charset="0"/>
              </a:rPr>
              <a:t>of a class, place the function prototype in the class definition and precede it with keyword </a:t>
            </a:r>
            <a:r>
              <a:rPr lang="en-US" sz="2000" kern="1200" dirty="0" smtClean="0">
                <a:solidFill>
                  <a:srgbClr val="000000"/>
                </a:solidFill>
                <a:latin typeface="Consolas" panose="020B0609020204030204" pitchFamily="49" charset="0"/>
                <a:ea typeface="+mn-ea"/>
                <a:cs typeface="Times New Roman" pitchFamily="18" charset="0"/>
              </a:rPr>
              <a:t>friend</a:t>
            </a:r>
            <a:r>
              <a:rPr lang="en-US" sz="2000" kern="1200" dirty="0" smtClean="0">
                <a:solidFill>
                  <a:srgbClr val="000000"/>
                </a:solidFill>
                <a:latin typeface="Arial (Body)"/>
                <a:ea typeface="+mn-ea"/>
                <a:cs typeface="Times New Roman" pitchFamily="18" charset="0"/>
              </a:rPr>
              <a:t>.</a:t>
            </a:r>
            <a:endParaRPr lang="en-US" sz="20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To declare all member functions of class </a:t>
            </a:r>
            <a:r>
              <a:rPr lang="en-US" sz="2000" kern="1200" dirty="0">
                <a:solidFill>
                  <a:srgbClr val="000000"/>
                </a:solidFill>
                <a:latin typeface="Consolas" panose="020B0609020204030204" pitchFamily="49" charset="0"/>
                <a:ea typeface="+mn-ea"/>
                <a:cs typeface="Times New Roman" pitchFamily="18" charset="0"/>
              </a:rPr>
              <a:t>ClassTwo</a:t>
            </a:r>
            <a:r>
              <a:rPr lang="en-US" sz="2000" kern="1200" dirty="0">
                <a:solidFill>
                  <a:srgbClr val="000000"/>
                </a:solidFill>
                <a:latin typeface="Arial (Body)"/>
                <a:ea typeface="+mn-ea"/>
                <a:cs typeface="Times New Roman" pitchFamily="18" charset="0"/>
              </a:rPr>
              <a:t> as friends of class </a:t>
            </a:r>
            <a:r>
              <a:rPr lang="en-US" sz="2000" kern="1200" dirty="0">
                <a:solidFill>
                  <a:srgbClr val="000000"/>
                </a:solidFill>
                <a:latin typeface="Consolas" panose="020B0609020204030204" pitchFamily="49" charset="0"/>
                <a:ea typeface="+mn-ea"/>
                <a:cs typeface="Times New Roman" pitchFamily="18" charset="0"/>
              </a:rPr>
              <a:t>ClassOne</a:t>
            </a:r>
            <a:r>
              <a:rPr lang="en-US" sz="2000" kern="1200" dirty="0">
                <a:solidFill>
                  <a:srgbClr val="000000"/>
                </a:solidFill>
                <a:latin typeface="Arial (Body)"/>
                <a:ea typeface="+mn-ea"/>
                <a:cs typeface="Times New Roman" pitchFamily="18" charset="0"/>
              </a:rPr>
              <a:t>, place a declaration of the </a:t>
            </a:r>
            <a:r>
              <a:rPr lang="en-US" sz="2000" kern="1200" dirty="0" smtClean="0">
                <a:solidFill>
                  <a:srgbClr val="000000"/>
                </a:solidFill>
                <a:latin typeface="Arial (Body)"/>
                <a:ea typeface="+mn-ea"/>
                <a:cs typeface="Times New Roman" pitchFamily="18" charset="0"/>
              </a:rPr>
              <a:t>form</a:t>
            </a:r>
          </a:p>
        </p:txBody>
      </p:sp>
      <p:pic>
        <p:nvPicPr>
          <p:cNvPr id="6" name="Picture 5" descr="Computer code reads, friend lass Class Two semicolon."/>
          <p:cNvPicPr>
            <a:picLocks noChangeAspect="1"/>
          </p:cNvPicPr>
          <p:nvPr/>
        </p:nvPicPr>
        <p:blipFill rotWithShape="1">
          <a:blip r:embed="rId2"/>
          <a:srcRect l="3437" t="19338" r="4602" b="23867"/>
          <a:stretch/>
        </p:blipFill>
        <p:spPr>
          <a:xfrm>
            <a:off x="2482240" y="4132724"/>
            <a:ext cx="3227020" cy="316574"/>
          </a:xfrm>
          <a:prstGeom prst="rect">
            <a:avLst/>
          </a:prstGeom>
        </p:spPr>
      </p:pic>
      <p:sp>
        <p:nvSpPr>
          <p:cNvPr id="4" name="Text Placeholder 3"/>
          <p:cNvSpPr>
            <a:spLocks noGrp="1"/>
          </p:cNvSpPr>
          <p:nvPr>
            <p:ph idx="13"/>
          </p:nvPr>
        </p:nvSpPr>
        <p:spPr>
          <a:xfrm>
            <a:off x="457200" y="4505325"/>
            <a:ext cx="8229600" cy="1562100"/>
          </a:xfrm>
        </p:spPr>
        <p:txBody>
          <a:bodyPr/>
          <a:lstStyle/>
          <a:p>
            <a:pPr marL="255651" lvl="0" indent="-255651" fontAlgn="base">
              <a:spcAft>
                <a:spcPct val="0"/>
              </a:spcAft>
              <a:buFont typeface="Arial" panose="020B0604020202020204" pitchFamily="34" charset="0"/>
              <a:buChar char="•"/>
              <a:defRPr/>
            </a:pPr>
            <a:r>
              <a:rPr lang="en-US" sz="2000" kern="1200" dirty="0">
                <a:solidFill>
                  <a:srgbClr val="000000"/>
                </a:solidFill>
                <a:latin typeface="+mn-lt"/>
                <a:cs typeface="Times New Roman" pitchFamily="18" charset="0"/>
              </a:rPr>
              <a:t>in the definition of class </a:t>
            </a:r>
            <a:r>
              <a:rPr lang="en-US" sz="2000" kern="1200" dirty="0">
                <a:solidFill>
                  <a:srgbClr val="000000"/>
                </a:solidFill>
                <a:latin typeface="Consolas" panose="020B0609020204030204" pitchFamily="49" charset="0"/>
                <a:cs typeface="Times New Roman" pitchFamily="18" charset="0"/>
              </a:rPr>
              <a:t>ClassOne.</a:t>
            </a:r>
          </a:p>
          <a:p>
            <a:pPr marL="255651" lvl="0" indent="-255651" fontAlgn="base">
              <a:spcAft>
                <a:spcPct val="0"/>
              </a:spcAft>
              <a:buFont typeface="Arial" panose="020B0604020202020204" pitchFamily="34" charset="0"/>
              <a:buChar char="•"/>
              <a:defRPr/>
            </a:pPr>
            <a:r>
              <a:rPr lang="en-US" sz="2000" kern="1200" dirty="0">
                <a:solidFill>
                  <a:srgbClr val="000000"/>
                </a:solidFill>
                <a:latin typeface="+mn-lt"/>
                <a:cs typeface="Times New Roman" pitchFamily="18" charset="0"/>
              </a:rPr>
              <a:t>The friend declaration(s) can appear anywhere in a class and are not affected by access specifiers public or private (or protected, which we discuss in Chapter 11</a:t>
            </a:r>
            <a:r>
              <a:rPr lang="en-US" sz="2000" kern="1200" dirty="0" smtClean="0">
                <a:solidFill>
                  <a:srgbClr val="000000"/>
                </a:solidFill>
                <a:latin typeface="+mn-lt"/>
                <a:cs typeface="Times New Roman" pitchFamily="18" charset="0"/>
              </a:rPr>
              <a:t>).</a:t>
            </a:r>
            <a:endParaRPr lang="en-US" sz="2000" kern="1200" dirty="0">
              <a:solidFill>
                <a:srgbClr val="000000"/>
              </a:solidFill>
              <a:latin typeface="+mn-lt"/>
              <a:cs typeface="Times New Roman" pitchFamily="18" charset="0"/>
            </a:endParaRPr>
          </a:p>
        </p:txBody>
      </p:sp>
    </p:spTree>
    <p:extLst>
      <p:ext uri="{BB962C8B-B14F-4D97-AF65-F5344CB8AC3E}">
        <p14:creationId xmlns:p14="http://schemas.microsoft.com/office/powerpoint/2010/main" val="28081844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cs typeface="+mj-cs"/>
              </a:rPr>
              <a:t>9.13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Functions and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Classes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89334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Times New Roman" pitchFamily="18" charset="0"/>
              </a:rPr>
              <a:t>Friendship </a:t>
            </a:r>
            <a:r>
              <a:rPr lang="en-US" sz="2400" kern="1200" dirty="0">
                <a:solidFill>
                  <a:srgbClr val="000000"/>
                </a:solidFill>
                <a:latin typeface="Arial (Body)"/>
                <a:ea typeface="+mn-ea"/>
                <a:cs typeface="Times New Roman" pitchFamily="18" charset="0"/>
              </a:rPr>
              <a:t>is </a:t>
            </a:r>
            <a:r>
              <a:rPr lang="en-US" sz="2400" b="1" kern="1200" dirty="0">
                <a:solidFill>
                  <a:srgbClr val="000000"/>
                </a:solidFill>
                <a:latin typeface="Arial (Body)"/>
                <a:ea typeface="+mn-ea"/>
                <a:cs typeface="Times New Roman" pitchFamily="18" charset="0"/>
              </a:rPr>
              <a:t>granted</a:t>
            </a:r>
            <a:r>
              <a:rPr lang="en-US" sz="2400" kern="1200" dirty="0">
                <a:solidFill>
                  <a:srgbClr val="000000"/>
                </a:solidFill>
                <a:latin typeface="Arial (Body)"/>
                <a:ea typeface="+mn-ea"/>
                <a:cs typeface="Times New Roman" pitchFamily="18" charset="0"/>
              </a:rPr>
              <a:t>, </a:t>
            </a:r>
            <a:r>
              <a:rPr lang="en-US" sz="2400" b="1" kern="1200" dirty="0">
                <a:solidFill>
                  <a:srgbClr val="000000"/>
                </a:solidFill>
                <a:latin typeface="Arial (Body)"/>
                <a:ea typeface="+mn-ea"/>
                <a:cs typeface="Times New Roman" pitchFamily="18" charset="0"/>
              </a:rPr>
              <a:t>not taken</a:t>
            </a:r>
            <a:r>
              <a:rPr lang="en-US" sz="2400" kern="1200" dirty="0">
                <a:solidFill>
                  <a:srgbClr val="000000"/>
                </a:solidFill>
                <a:latin typeface="Arial (Body)"/>
                <a:ea typeface="+mn-ea"/>
                <a:cs typeface="Times New Roman" pitchFamily="18" charset="0"/>
              </a:rPr>
              <a:t>—for class B to be a </a:t>
            </a:r>
            <a:r>
              <a:rPr lang="en-US" sz="2400" kern="1200" dirty="0">
                <a:solidFill>
                  <a:srgbClr val="000000"/>
                </a:solidFill>
                <a:latin typeface="Consolas" panose="020B0609020204030204" pitchFamily="49" charset="0"/>
                <a:ea typeface="+mn-ea"/>
                <a:cs typeface="Times New Roman" pitchFamily="18" charset="0"/>
              </a:rPr>
              <a:t>friend</a:t>
            </a:r>
            <a:r>
              <a:rPr lang="en-US" sz="2400" kern="1200" dirty="0">
                <a:solidFill>
                  <a:srgbClr val="000000"/>
                </a:solidFill>
                <a:latin typeface="Arial (Body)"/>
                <a:ea typeface="+mn-ea"/>
                <a:cs typeface="Times New Roman" pitchFamily="18" charset="0"/>
              </a:rPr>
              <a:t> of class A, class A </a:t>
            </a:r>
            <a:r>
              <a:rPr lang="en-US" sz="2400" b="1" kern="1200" dirty="0">
                <a:solidFill>
                  <a:srgbClr val="000000"/>
                </a:solidFill>
                <a:latin typeface="Arial (Body)"/>
                <a:ea typeface="+mn-ea"/>
                <a:cs typeface="Times New Roman" pitchFamily="18" charset="0"/>
              </a:rPr>
              <a:t>must</a:t>
            </a:r>
            <a:r>
              <a:rPr lang="en-US" sz="2400" kern="1200" dirty="0">
                <a:solidFill>
                  <a:srgbClr val="000000"/>
                </a:solidFill>
                <a:latin typeface="Arial (Body)"/>
                <a:ea typeface="+mn-ea"/>
                <a:cs typeface="Times New Roman" pitchFamily="18" charset="0"/>
              </a:rPr>
              <a:t> explicitly declare that class B is its </a:t>
            </a:r>
            <a:r>
              <a:rPr lang="en-US" sz="2400" kern="1200" dirty="0" smtClean="0">
                <a:solidFill>
                  <a:srgbClr val="000000"/>
                </a:solidFill>
                <a:latin typeface="Consolas" panose="020B0609020204030204" pitchFamily="49" charset="0"/>
                <a:ea typeface="+mn-ea"/>
                <a:cs typeface="Times New Roman" pitchFamily="18" charset="0"/>
              </a:rPr>
              <a:t>friend</a:t>
            </a:r>
            <a:r>
              <a:rPr lang="en-US" sz="2400" kern="1200" dirty="0" smtClean="0">
                <a:solidFill>
                  <a:srgbClr val="000000"/>
                </a:solidFill>
                <a:latin typeface="Arial (Body)"/>
                <a:ea typeface="+mn-ea"/>
                <a:cs typeface="Times New Roman" pitchFamily="18" charset="0"/>
              </a:rPr>
              <a:t>.</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Friendship is not </a:t>
            </a:r>
            <a:r>
              <a:rPr lang="en-US" sz="2400" b="1" kern="1200" dirty="0">
                <a:solidFill>
                  <a:srgbClr val="000000"/>
                </a:solidFill>
                <a:latin typeface="Arial (Body)"/>
                <a:ea typeface="+mn-ea"/>
                <a:cs typeface="Times New Roman" pitchFamily="18" charset="0"/>
              </a:rPr>
              <a:t>symmetric</a:t>
            </a:r>
            <a:r>
              <a:rPr lang="en-US" sz="2400" kern="1200" dirty="0">
                <a:solidFill>
                  <a:srgbClr val="000000"/>
                </a:solidFill>
                <a:latin typeface="Arial (Body)"/>
                <a:ea typeface="+mn-ea"/>
                <a:cs typeface="Times New Roman" pitchFamily="18" charset="0"/>
              </a:rPr>
              <a:t>—if class A is a friend of class B, you cannot infer that class B is a friend of class </a:t>
            </a:r>
            <a:r>
              <a:rPr lang="en-US" sz="2400" kern="1200" dirty="0" smtClean="0">
                <a:solidFill>
                  <a:srgbClr val="000000"/>
                </a:solidFill>
                <a:latin typeface="Arial (Body)"/>
                <a:ea typeface="+mn-ea"/>
                <a:cs typeface="Times New Roman" pitchFamily="18" charset="0"/>
              </a:rPr>
              <a:t>A.</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Friendship is not </a:t>
            </a:r>
            <a:r>
              <a:rPr lang="en-US" sz="2400" b="1" kern="1200" dirty="0">
                <a:solidFill>
                  <a:srgbClr val="000000"/>
                </a:solidFill>
                <a:latin typeface="Arial (Body)"/>
                <a:ea typeface="+mn-ea"/>
                <a:cs typeface="Times New Roman" pitchFamily="18" charset="0"/>
              </a:rPr>
              <a:t>transitive</a:t>
            </a:r>
            <a:r>
              <a:rPr lang="en-US" sz="2400" kern="1200" dirty="0">
                <a:solidFill>
                  <a:srgbClr val="000000"/>
                </a:solidFill>
                <a:latin typeface="Arial (Body)"/>
                <a:ea typeface="+mn-ea"/>
                <a:cs typeface="Times New Roman" pitchFamily="18" charset="0"/>
              </a:rPr>
              <a:t>—if class A is a friend of class B and class B is a friend of class C, you cannot infer that class A is a friend of class C.</a:t>
            </a:r>
          </a:p>
        </p:txBody>
      </p:sp>
    </p:spTree>
    <p:extLst>
      <p:ext uri="{BB962C8B-B14F-4D97-AF65-F5344CB8AC3E}">
        <p14:creationId xmlns:p14="http://schemas.microsoft.com/office/powerpoint/2010/main" val="1137731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9.2 </a:t>
            </a:r>
            <a:r>
              <a:rPr lang="en-US" dirty="0" smtClean="0">
                <a:solidFill>
                  <a:schemeClr val="tx2"/>
                </a:solidFill>
                <a:latin typeface="Consolas" panose="020B0609020204030204" pitchFamily="49" charset="0"/>
                <a:cs typeface="Times New Roman" panose="02020603050405020304" pitchFamily="18" charset="0"/>
              </a:rPr>
              <a:t>Time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Class Case </a:t>
            </a:r>
            <a:r>
              <a:rPr lang="en-US" dirty="0" smtClean="0">
                <a:solidFill>
                  <a:schemeClr val="tx2"/>
                </a:solidFill>
                <a:latin typeface="Times New Roman" panose="02020603050405020304" pitchFamily="18" charset="0"/>
                <a:cs typeface="Times New Roman" panose="02020603050405020304" pitchFamily="18" charset="0"/>
              </a:rPr>
              <a:t>Study </a:t>
            </a:r>
            <a:r>
              <a:rPr lang="en-US" sz="2000" b="0" dirty="0" smtClean="0">
                <a:solidFill>
                  <a:schemeClr val="tx2"/>
                </a:solidFill>
                <a:latin typeface="Times New Roman" panose="02020603050405020304" pitchFamily="18" charset="0"/>
                <a:cs typeface="Times New Roman" panose="02020603050405020304" pitchFamily="18" charset="0"/>
              </a:rPr>
              <a:t>(2 of 2)</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altLang="en-US" sz="2400" dirty="0">
                <a:solidFill>
                  <a:srgbClr val="000000"/>
                </a:solidFill>
                <a:latin typeface="+mn-lt"/>
              </a:rPr>
              <a:t>The client code does not need to know how those functions are implemented</a:t>
            </a:r>
            <a:r>
              <a:rPr lang="en-US" altLang="en-US" sz="2400" dirty="0" smtClean="0">
                <a:solidFill>
                  <a:srgbClr val="000000"/>
                </a:solidFill>
                <a:latin typeface="+mn-lt"/>
              </a:rPr>
              <a:t>.</a:t>
            </a:r>
          </a:p>
          <a:p>
            <a:r>
              <a:rPr lang="en-US" altLang="en-US" sz="2400" dirty="0">
                <a:solidFill>
                  <a:srgbClr val="000000"/>
                </a:solidFill>
                <a:latin typeface="+mn-lt"/>
              </a:rPr>
              <a:t>If client code </a:t>
            </a:r>
            <a:r>
              <a:rPr lang="en-US" altLang="en-US" sz="2400" b="1" dirty="0">
                <a:solidFill>
                  <a:srgbClr val="000000"/>
                </a:solidFill>
                <a:latin typeface="+mn-lt"/>
              </a:rPr>
              <a:t>does</a:t>
            </a:r>
            <a:r>
              <a:rPr lang="en-US" altLang="en-US" sz="2400" dirty="0">
                <a:solidFill>
                  <a:srgbClr val="000000"/>
                </a:solidFill>
                <a:latin typeface="+mn-lt"/>
              </a:rPr>
              <a:t> know how a class is implemented, the programmer might write client code based on the class’s implementation details</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If an implementation changes, the class’s clients should not have to change</a:t>
            </a:r>
            <a:r>
              <a:rPr lang="en-US" altLang="en-US" sz="2400" dirty="0" smtClean="0">
                <a:solidFill>
                  <a:srgbClr val="000000"/>
                </a:solidFill>
                <a:latin typeface="+mn-lt"/>
              </a:rPr>
              <a:t>.</a:t>
            </a:r>
            <a:endParaRPr lang="en-US" altLang="en-US" sz="2400" dirty="0">
              <a:solidFill>
                <a:srgbClr val="000000"/>
              </a:solidFill>
              <a:latin typeface="+mn-lt"/>
            </a:endParaRPr>
          </a:p>
          <a:p>
            <a:r>
              <a:rPr lang="en-US" altLang="en-US" sz="2400" dirty="0">
                <a:solidFill>
                  <a:srgbClr val="000000"/>
                </a:solidFill>
                <a:latin typeface="+mn-lt"/>
              </a:rPr>
              <a:t>Hiding the class’s implementation details makes it easier to change the class’s implementation while minimizing, and hopefully eliminating, changes to client code</a:t>
            </a:r>
            <a:r>
              <a:rPr lang="en-US" altLang="en-US" sz="2400" dirty="0" smtClean="0">
                <a:solidFill>
                  <a:srgbClr val="000000"/>
                </a:solidFill>
                <a:latin typeface="+mn-lt"/>
              </a:rPr>
              <a:t>.</a:t>
            </a:r>
            <a:endParaRPr lang="en-US" altLang="en-US" sz="2400" dirty="0">
              <a:solidFill>
                <a:srgbClr val="000000"/>
              </a:solidFill>
              <a:latin typeface="+mn-lt"/>
            </a:endParaRPr>
          </a:p>
        </p:txBody>
      </p:sp>
    </p:spTree>
    <p:extLst>
      <p:ext uri="{BB962C8B-B14F-4D97-AF65-F5344CB8AC3E}">
        <p14:creationId xmlns:p14="http://schemas.microsoft.com/office/powerpoint/2010/main" val="11516041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000" kern="1200" dirty="0" smtClean="0">
                <a:latin typeface="Times New Roman" panose="02020603050405020304" pitchFamily="18" charset="0"/>
                <a:ea typeface="+mj-ea"/>
                <a:cs typeface="+mj-cs"/>
              </a:rPr>
              <a:t>9.13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Functions and </a:t>
            </a:r>
            <a:r>
              <a:rPr lang="en-US" sz="3000" kern="1200" dirty="0" smtClean="0">
                <a:latin typeface="Consolas" panose="020B0609020204030204" pitchFamily="49" charset="0"/>
                <a:ea typeface="+mj-ea"/>
                <a:cs typeface="+mj-cs"/>
              </a:rPr>
              <a:t>Friend</a:t>
            </a:r>
            <a:r>
              <a:rPr lang="en-US" sz="3000" kern="1200" dirty="0" smtClean="0">
                <a:latin typeface="Times New Roman" panose="02020603050405020304" pitchFamily="18" charset="0"/>
                <a:ea typeface="+mj-ea"/>
                <a:cs typeface="+mj-cs"/>
              </a:rPr>
              <a:t> Classes </a:t>
            </a:r>
            <a:r>
              <a:rPr lang="en-US" sz="2000" b="0" kern="1200" dirty="0" smtClean="0">
                <a:latin typeface="Times New Roman" panose="02020603050405020304" pitchFamily="18" charset="0"/>
                <a:ea typeface="+mj-ea"/>
                <a:cs typeface="+mj-cs"/>
              </a:rPr>
              <a:t>(4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29136"/>
            <a:ext cx="8229600" cy="3223929"/>
          </a:xfrm>
        </p:spPr>
        <p:txBody>
          <a:bodyPr wrap="square" lIns="91425" tIns="91425" rIns="91425" bIns="91425" anchor="b">
            <a:spAutoFit/>
          </a:bodyPr>
          <a:lstStyle/>
          <a:p>
            <a:pPr marL="0" lvl="0" indent="0" fontAlgn="base">
              <a:spcAft>
                <a:spcPct val="0"/>
              </a:spcAft>
              <a:buNone/>
              <a:tabLst/>
              <a:defRPr/>
            </a:pPr>
            <a:r>
              <a:rPr lang="en-US" sz="2000" b="1" kern="1200" dirty="0">
                <a:solidFill>
                  <a:srgbClr val="000000"/>
                </a:solidFill>
                <a:latin typeface="Arial (Body)"/>
                <a:ea typeface="+mn-ea"/>
                <a:cs typeface="Times New Roman" pitchFamily="18" charset="0"/>
              </a:rPr>
              <a:t>Modifying a Class’s private Data with a Friend Function</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Figure 9.23 defines </a:t>
            </a:r>
            <a:r>
              <a:rPr lang="en-US" sz="2000" kern="1200" dirty="0">
                <a:solidFill>
                  <a:srgbClr val="000000"/>
                </a:solidFill>
                <a:latin typeface="Consolas" panose="020B0609020204030204" pitchFamily="49" charset="0"/>
                <a:ea typeface="+mn-ea"/>
                <a:cs typeface="Times New Roman" pitchFamily="18" charset="0"/>
              </a:rPr>
              <a:t>friend</a:t>
            </a:r>
            <a:r>
              <a:rPr lang="en-US" sz="2000" kern="1200" dirty="0">
                <a:solidFill>
                  <a:srgbClr val="000000"/>
                </a:solidFill>
                <a:latin typeface="Arial (Body)"/>
                <a:ea typeface="+mn-ea"/>
                <a:cs typeface="Times New Roman" pitchFamily="18" charset="0"/>
              </a:rPr>
              <a:t> function </a:t>
            </a:r>
            <a:r>
              <a:rPr lang="en-US" sz="2000" kern="1200" dirty="0">
                <a:solidFill>
                  <a:srgbClr val="000000"/>
                </a:solidFill>
                <a:latin typeface="Consolas" panose="020B0609020204030204" pitchFamily="49" charset="0"/>
                <a:ea typeface="+mn-ea"/>
                <a:cs typeface="Times New Roman" pitchFamily="18" charset="0"/>
              </a:rPr>
              <a:t>setX</a:t>
            </a:r>
            <a:r>
              <a:rPr lang="en-US" sz="2000" kern="1200" dirty="0">
                <a:solidFill>
                  <a:srgbClr val="000000"/>
                </a:solidFill>
                <a:latin typeface="Arial (Body)"/>
                <a:ea typeface="+mn-ea"/>
                <a:cs typeface="Times New Roman" pitchFamily="18" charset="0"/>
              </a:rPr>
              <a:t> to set the private data member </a:t>
            </a:r>
            <a:r>
              <a:rPr lang="en-US" sz="2000" kern="1200" dirty="0">
                <a:solidFill>
                  <a:srgbClr val="000000"/>
                </a:solidFill>
                <a:latin typeface="Consolas" panose="020B0609020204030204" pitchFamily="49" charset="0"/>
                <a:ea typeface="+mn-ea"/>
                <a:cs typeface="Times New Roman" pitchFamily="18" charset="0"/>
              </a:rPr>
              <a:t>x</a:t>
            </a:r>
            <a:r>
              <a:rPr lang="en-US" sz="2000" kern="1200" dirty="0">
                <a:solidFill>
                  <a:srgbClr val="000000"/>
                </a:solidFill>
                <a:latin typeface="Arial (Body)"/>
                <a:ea typeface="+mn-ea"/>
                <a:cs typeface="Times New Roman" pitchFamily="18" charset="0"/>
              </a:rPr>
              <a:t> of class </a:t>
            </a:r>
            <a:r>
              <a:rPr lang="en-US" sz="2000" kern="1200" dirty="0" smtClean="0">
                <a:solidFill>
                  <a:srgbClr val="000000"/>
                </a:solidFill>
                <a:latin typeface="Consolas" panose="020B0609020204030204" pitchFamily="49" charset="0"/>
                <a:ea typeface="+mn-ea"/>
                <a:cs typeface="Times New Roman" pitchFamily="18" charset="0"/>
              </a:rPr>
              <a:t>Count</a:t>
            </a:r>
            <a:r>
              <a:rPr lang="en-US" sz="2000" kern="1200" dirty="0" smtClean="0">
                <a:solidFill>
                  <a:srgbClr val="000000"/>
                </a:solidFill>
                <a:latin typeface="Arial (Body)"/>
                <a:ea typeface="+mn-ea"/>
                <a:cs typeface="Times New Roman" pitchFamily="18" charset="0"/>
              </a:rPr>
              <a:t>.</a:t>
            </a:r>
            <a:endParaRPr lang="en-US" sz="20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Function </a:t>
            </a:r>
            <a:r>
              <a:rPr lang="en-US" sz="2000" kern="1200" dirty="0">
                <a:solidFill>
                  <a:srgbClr val="000000"/>
                </a:solidFill>
                <a:latin typeface="Consolas" panose="020B0609020204030204" pitchFamily="49" charset="0"/>
                <a:ea typeface="+mn-ea"/>
                <a:cs typeface="Times New Roman" pitchFamily="18" charset="0"/>
              </a:rPr>
              <a:t>setX</a:t>
            </a:r>
            <a:r>
              <a:rPr lang="en-US" sz="2000" kern="1200" dirty="0">
                <a:solidFill>
                  <a:srgbClr val="000000"/>
                </a:solidFill>
                <a:latin typeface="Arial (Body)"/>
                <a:ea typeface="+mn-ea"/>
                <a:cs typeface="Times New Roman" pitchFamily="18" charset="0"/>
              </a:rPr>
              <a:t> is a stand-alone (global) function—it isn’t a member function of class </a:t>
            </a:r>
            <a:r>
              <a:rPr lang="en-US" sz="2000" kern="1200" dirty="0" smtClean="0">
                <a:solidFill>
                  <a:srgbClr val="000000"/>
                </a:solidFill>
                <a:latin typeface="Consolas" panose="020B0609020204030204" pitchFamily="49" charset="0"/>
                <a:ea typeface="+mn-ea"/>
                <a:cs typeface="Times New Roman" pitchFamily="18" charset="0"/>
              </a:rPr>
              <a:t>Count</a:t>
            </a:r>
            <a:r>
              <a:rPr lang="en-US" sz="2000" kern="1200" dirty="0" smtClean="0">
                <a:solidFill>
                  <a:srgbClr val="000000"/>
                </a:solidFill>
                <a:latin typeface="Arial (Body)"/>
                <a:ea typeface="+mn-ea"/>
                <a:cs typeface="Times New Roman" pitchFamily="18" charset="0"/>
              </a:rPr>
              <a:t>.</a:t>
            </a:r>
            <a:endParaRPr lang="en-US" sz="20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When </a:t>
            </a:r>
            <a:r>
              <a:rPr lang="en-US" sz="2000" kern="1200" dirty="0">
                <a:solidFill>
                  <a:srgbClr val="000000"/>
                </a:solidFill>
                <a:latin typeface="Consolas" panose="020B0609020204030204" pitchFamily="49" charset="0"/>
                <a:ea typeface="+mn-ea"/>
                <a:cs typeface="Times New Roman" pitchFamily="18" charset="0"/>
              </a:rPr>
              <a:t>setX</a:t>
            </a:r>
            <a:r>
              <a:rPr lang="en-US" sz="2000" kern="1200" dirty="0">
                <a:solidFill>
                  <a:srgbClr val="000000"/>
                </a:solidFill>
                <a:latin typeface="Arial (Body)"/>
                <a:ea typeface="+mn-ea"/>
                <a:cs typeface="Times New Roman" pitchFamily="18" charset="0"/>
              </a:rPr>
              <a:t> is invoked for object counter, line 41 passes counter as an argument to </a:t>
            </a:r>
            <a:r>
              <a:rPr lang="en-US" sz="2000" kern="1200" dirty="0">
                <a:solidFill>
                  <a:srgbClr val="000000"/>
                </a:solidFill>
                <a:latin typeface="Consolas" panose="020B0609020204030204" pitchFamily="49" charset="0"/>
                <a:ea typeface="+mn-ea"/>
                <a:cs typeface="Times New Roman" pitchFamily="18" charset="0"/>
              </a:rPr>
              <a:t>setX</a:t>
            </a:r>
            <a:r>
              <a:rPr lang="en-US" sz="2000" kern="1200" dirty="0">
                <a:solidFill>
                  <a:srgbClr val="000000"/>
                </a:solidFill>
                <a:latin typeface="Arial (Body)"/>
                <a:ea typeface="+mn-ea"/>
                <a:cs typeface="Times New Roman" pitchFamily="18" charset="0"/>
              </a:rPr>
              <a:t> rather than using a handle (such as the name of the object) to call the function, as </a:t>
            </a:r>
            <a:r>
              <a:rPr lang="en-US" sz="2000" kern="1200" dirty="0" smtClean="0">
                <a:solidFill>
                  <a:srgbClr val="000000"/>
                </a:solidFill>
                <a:latin typeface="Arial (Body)"/>
                <a:ea typeface="+mn-ea"/>
                <a:cs typeface="Times New Roman" pitchFamily="18" charset="0"/>
              </a:rPr>
              <a:t>in</a:t>
            </a:r>
            <a:endParaRPr lang="en-US" sz="2000" kern="1200" dirty="0">
              <a:solidFill>
                <a:srgbClr val="000000"/>
              </a:solidFill>
              <a:latin typeface="Arial (Body)"/>
              <a:ea typeface="+mn-ea"/>
              <a:cs typeface="Times New Roman" pitchFamily="18" charset="0"/>
            </a:endParaRPr>
          </a:p>
        </p:txBody>
      </p:sp>
      <p:pic>
        <p:nvPicPr>
          <p:cNvPr id="6" name="Picture 5" descr="Computer code reads, counter period set X left parenthesis 8 right parenthesis semicolon forward slash forward slash error colon set X not a number function."/>
          <p:cNvPicPr>
            <a:picLocks noChangeAspect="1"/>
          </p:cNvPicPr>
          <p:nvPr/>
        </p:nvPicPr>
        <p:blipFill rotWithShape="1">
          <a:blip r:embed="rId2"/>
          <a:srcRect t="14187" r="1300" b="20123"/>
          <a:stretch/>
        </p:blipFill>
        <p:spPr>
          <a:xfrm>
            <a:off x="680965" y="4798838"/>
            <a:ext cx="7681915" cy="355949"/>
          </a:xfrm>
          <a:prstGeom prst="rect">
            <a:avLst/>
          </a:prstGeom>
        </p:spPr>
      </p:pic>
      <p:sp>
        <p:nvSpPr>
          <p:cNvPr id="4" name="Text Placeholder 3"/>
          <p:cNvSpPr>
            <a:spLocks noGrp="1"/>
          </p:cNvSpPr>
          <p:nvPr>
            <p:ph type="body" idx="2"/>
          </p:nvPr>
        </p:nvSpPr>
        <p:spPr>
          <a:xfrm>
            <a:off x="457200" y="5210136"/>
            <a:ext cx="8229600" cy="1009411"/>
          </a:xfrm>
        </p:spPr>
        <p:txBody>
          <a:bodyPr/>
          <a:lstStyle/>
          <a:p>
            <a:pPr lvl="0">
              <a:buFont typeface="Arial" panose="020B0604020202020204" pitchFamily="34" charset="0"/>
              <a:buChar char="•"/>
            </a:pPr>
            <a:r>
              <a:rPr lang="en-US" sz="2000" kern="1200" dirty="0">
                <a:solidFill>
                  <a:srgbClr val="000000"/>
                </a:solidFill>
                <a:latin typeface="+mn-lt"/>
                <a:cs typeface="Times New Roman" pitchFamily="18" charset="0"/>
              </a:rPr>
              <a:t>If you remove the friend declaration in line 8, you’ll receive error messages indicating that function </a:t>
            </a:r>
            <a:r>
              <a:rPr lang="en-US" sz="2000" kern="1200" dirty="0">
                <a:solidFill>
                  <a:srgbClr val="000000"/>
                </a:solidFill>
                <a:latin typeface="Consolas" panose="020B0609020204030204" pitchFamily="49" charset="0"/>
                <a:cs typeface="Times New Roman" pitchFamily="18" charset="0"/>
              </a:rPr>
              <a:t>setX</a:t>
            </a:r>
            <a:r>
              <a:rPr lang="en-US" sz="2000" kern="1200" dirty="0">
                <a:solidFill>
                  <a:srgbClr val="000000"/>
                </a:solidFill>
                <a:latin typeface="+mn-lt"/>
                <a:cs typeface="Times New Roman" pitchFamily="18" charset="0"/>
              </a:rPr>
              <a:t> cannot modify class </a:t>
            </a:r>
            <a:r>
              <a:rPr lang="en-US" sz="2000" kern="1200" dirty="0">
                <a:solidFill>
                  <a:srgbClr val="000000"/>
                </a:solidFill>
                <a:latin typeface="Consolas" panose="020B0609020204030204" pitchFamily="49" charset="0"/>
                <a:cs typeface="Times New Roman" pitchFamily="18" charset="0"/>
              </a:rPr>
              <a:t>Count</a:t>
            </a:r>
            <a:r>
              <a:rPr lang="en-US" sz="2000" kern="1200" dirty="0">
                <a:solidFill>
                  <a:srgbClr val="000000"/>
                </a:solidFill>
                <a:latin typeface="+mn-lt"/>
                <a:cs typeface="Times New Roman" pitchFamily="18" charset="0"/>
              </a:rPr>
              <a:t>’s </a:t>
            </a:r>
            <a:r>
              <a:rPr lang="en-US" sz="2000" kern="1200" dirty="0">
                <a:solidFill>
                  <a:srgbClr val="000000"/>
                </a:solidFill>
                <a:latin typeface="Consolas" panose="020B0609020204030204" pitchFamily="49" charset="0"/>
                <a:cs typeface="Times New Roman" pitchFamily="18" charset="0"/>
              </a:rPr>
              <a:t>private</a:t>
            </a:r>
            <a:r>
              <a:rPr lang="en-US" sz="2000" kern="1200" dirty="0">
                <a:solidFill>
                  <a:srgbClr val="000000"/>
                </a:solidFill>
                <a:latin typeface="+mn-lt"/>
                <a:cs typeface="Times New Roman" pitchFamily="18" charset="0"/>
              </a:rPr>
              <a:t> data member </a:t>
            </a:r>
            <a:r>
              <a:rPr lang="en-US" sz="2000" kern="1200" dirty="0">
                <a:solidFill>
                  <a:srgbClr val="000000"/>
                </a:solidFill>
                <a:latin typeface="Consolas" panose="020B0609020204030204" pitchFamily="49" charset="0"/>
                <a:cs typeface="Times New Roman" pitchFamily="18" charset="0"/>
              </a:rPr>
              <a:t>x</a:t>
            </a:r>
            <a:r>
              <a:rPr lang="en-US" sz="2000" kern="1200" dirty="0" smtClean="0">
                <a:solidFill>
                  <a:srgbClr val="000000"/>
                </a:solidFill>
                <a:latin typeface="+mn-lt"/>
                <a:cs typeface="Times New Roman" pitchFamily="18" charset="0"/>
              </a:rPr>
              <a:t>.</a:t>
            </a:r>
            <a:endParaRPr lang="en-US" sz="2000" kern="1200" dirty="0">
              <a:solidFill>
                <a:srgbClr val="000000"/>
              </a:solidFill>
              <a:latin typeface="+mn-lt"/>
              <a:cs typeface="Times New Roman" pitchFamily="18" charset="0"/>
            </a:endParaRPr>
          </a:p>
        </p:txBody>
      </p:sp>
    </p:spTree>
    <p:extLst>
      <p:ext uri="{BB962C8B-B14F-4D97-AF65-F5344CB8AC3E}">
        <p14:creationId xmlns:p14="http://schemas.microsoft.com/office/powerpoint/2010/main" val="30486355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9.23 </a:t>
            </a:r>
            <a:r>
              <a:rPr lang="en-IN" dirty="0" smtClean="0">
                <a:latin typeface="Consolas" panose="020B0609020204030204" pitchFamily="49" charset="0"/>
              </a:rPr>
              <a:t>Friends</a:t>
            </a:r>
            <a:r>
              <a:rPr lang="en-IN" dirty="0" smtClean="0"/>
              <a:t> Can access </a:t>
            </a:r>
            <a:r>
              <a:rPr lang="en-IN" dirty="0" smtClean="0">
                <a:latin typeface="Consolas" panose="020B0609020204030204" pitchFamily="49" charset="0"/>
              </a:rPr>
              <a:t>Private</a:t>
            </a:r>
            <a:r>
              <a:rPr lang="en-IN" dirty="0" smtClean="0"/>
              <a:t> Members </a:t>
            </a:r>
            <a:r>
              <a:rPr lang="en-IN" dirty="0"/>
              <a:t>of a </a:t>
            </a:r>
            <a:r>
              <a:rPr lang="en-IN" dirty="0" smtClean="0"/>
              <a:t>Class </a:t>
            </a:r>
            <a:r>
              <a:rPr lang="en-IN" sz="2000" b="0" dirty="0" smtClean="0"/>
              <a:t>(1 of 2)</a:t>
            </a:r>
            <a:endParaRPr lang="en-US" sz="2000" b="0" dirty="0">
              <a:latin typeface="Times New Roman" panose="02020603050405020304" pitchFamily="18" charset="0"/>
            </a:endParaRPr>
          </a:p>
        </p:txBody>
      </p:sp>
      <p:pic>
        <p:nvPicPr>
          <p:cNvPr id="3" name="Picture 2" descr="Computer code has 28 lines. The lines read as follows. Line 1. forward slash forward slash F i g period 9 period 23 colon F i g 09 underscore 23 period c p p. Line 2. forward slash forward slash Friends can access private members of a class period. Line 3. hash include left angle bracket i o Stream right angle bracket. Line 4. using namespace s t d semicolon. Line 5. blank. Line 6. forward slash forward slash Count class definition. Line 7. class Count left brace. Line 8, indented once. friend void set X left parenthesis Count ampersand comma i n t right parenthesis semicolon forward slash forward slash friend declaration. Line 9. public colon. Line 10, indented once. i n t get X left parenthesis right parenthesis c o n s t left brace return x semicolon right brace. Line 11. private colon. Line 12, indented once. i n t x left brace 0 right brace semicolon. Line 13. right brace semicolon. Line 14. blank. Line 15. forward slash forward slash function set X can modify private data of Count. Line 16. forward slash forward slash because set X is declared as a friend of Count left parenthesis line 8 right parenthesis. Line 17. void set X left parenthesis Count ampersand c comma i n t, v a l right parenthesis left brace. Line 18, indented once. c period x equals v a l semicolon forward slash forward slash allowed because set X is a friend of Count. Line 19. right brace. From line 15 to line 19 are highlighted."/>
          <p:cNvPicPr>
            <a:picLocks noChangeAspect="1"/>
          </p:cNvPicPr>
          <p:nvPr/>
        </p:nvPicPr>
        <p:blipFill rotWithShape="1">
          <a:blip r:embed="rId2">
            <a:extLst>
              <a:ext uri="{28A0092B-C50C-407E-A947-70E740481C1C}">
                <a14:useLocalDpi xmlns:a14="http://schemas.microsoft.com/office/drawing/2010/main" val="0"/>
              </a:ext>
            </a:extLst>
          </a:blip>
          <a:srcRect t="-1" r="11999" b="-3435"/>
          <a:stretch/>
        </p:blipFill>
        <p:spPr>
          <a:xfrm>
            <a:off x="632517" y="1943121"/>
            <a:ext cx="7878964" cy="4139481"/>
          </a:xfrm>
          <a:prstGeom prst="rect">
            <a:avLst/>
          </a:prstGeom>
        </p:spPr>
      </p:pic>
    </p:spTree>
    <p:extLst>
      <p:ext uri="{BB962C8B-B14F-4D97-AF65-F5344CB8AC3E}">
        <p14:creationId xmlns:p14="http://schemas.microsoft.com/office/powerpoint/2010/main" val="6057426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a:t>Figure 9.23 </a:t>
            </a:r>
            <a:r>
              <a:rPr lang="en-IN" dirty="0">
                <a:latin typeface="Consolas" panose="020B0609020204030204" pitchFamily="49" charset="0"/>
              </a:rPr>
              <a:t>Friends</a:t>
            </a:r>
            <a:r>
              <a:rPr lang="en-IN" dirty="0"/>
              <a:t> Can access </a:t>
            </a:r>
            <a:r>
              <a:rPr lang="en-IN" dirty="0">
                <a:latin typeface="Consolas" panose="020B0609020204030204" pitchFamily="49" charset="0"/>
              </a:rPr>
              <a:t>Private</a:t>
            </a:r>
            <a:r>
              <a:rPr lang="en-IN" dirty="0"/>
              <a:t> Members of a </a:t>
            </a:r>
            <a:r>
              <a:rPr lang="en-IN" dirty="0" smtClean="0"/>
              <a:t>Class </a:t>
            </a:r>
            <a:r>
              <a:rPr lang="en-IN" sz="2000" b="0" dirty="0" smtClean="0"/>
              <a:t>(2 of </a:t>
            </a:r>
            <a:r>
              <a:rPr lang="en-IN" sz="2000" b="0" dirty="0"/>
              <a:t>2)</a:t>
            </a:r>
            <a:endParaRPr lang="en-US" dirty="0">
              <a:latin typeface="Times New Roman" panose="02020603050405020304" pitchFamily="18" charset="0"/>
            </a:endParaRPr>
          </a:p>
        </p:txBody>
      </p:sp>
      <p:pic>
        <p:nvPicPr>
          <p:cNvPr id="3" name="Picture 2" descr="The code continues. Line 20. blank. Line 21. i n t main left parenthesis right parenthesis left brace. Line 22, indented once. Count counter semicolon forward slash forward slash create Count object. Line 23. blank. Line 24, indented once. c out left angle bracket left angle bracket double quote counter period x after instantiation colon double quote left angle bracket left angle bracket counter period get X left parenthesis right parenthesis left angle bracket left angle bracket end l semicolon. Line 25, indented once. set X left parenthesis counter comma 8 right parenthesis semicolon forward slash forward slash set x using a friend function. Line 26, indented once. c out left angle bracket left angle bracket double quote counter period x after call to set X friend function colon double quote. Line 27, indented twice. left angle bracket left angle bracket counter period get X left parenthesis right parenthesis left angle bracket left angle bracket end l semicolon. Line 28. right brace. Computer code output has 2 lines. The lines read as follows. Line 1. counter period x after instantiation colon 0. Line 2. counter period x after call to set X friend function colon 8."/>
          <p:cNvPicPr>
            <a:picLocks noChangeAspect="1"/>
          </p:cNvPicPr>
          <p:nvPr/>
        </p:nvPicPr>
        <p:blipFill rotWithShape="1">
          <a:blip r:embed="rId2">
            <a:extLst>
              <a:ext uri="{28A0092B-C50C-407E-A947-70E740481C1C}">
                <a14:useLocalDpi xmlns:a14="http://schemas.microsoft.com/office/drawing/2010/main" val="0"/>
              </a:ext>
            </a:extLst>
          </a:blip>
          <a:srcRect l="1" t="1887" r="7881" b="-1"/>
          <a:stretch/>
        </p:blipFill>
        <p:spPr>
          <a:xfrm>
            <a:off x="578215" y="2114549"/>
            <a:ext cx="7937135" cy="2563907"/>
          </a:xfrm>
          <a:prstGeom prst="rect">
            <a:avLst/>
          </a:prstGeom>
        </p:spPr>
      </p:pic>
    </p:spTree>
    <p:extLst>
      <p:ext uri="{BB962C8B-B14F-4D97-AF65-F5344CB8AC3E}">
        <p14:creationId xmlns:p14="http://schemas.microsoft.com/office/powerpoint/2010/main" val="113393886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296"/>
            <a:ext cx="7833360" cy="1231076"/>
          </a:xfrm>
        </p:spPr>
        <p:txBody>
          <a:bodyPr wrap="square"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9.13 </a:t>
            </a:r>
            <a:r>
              <a:rPr lang="en-US" kern="1200" dirty="0" smtClean="0">
                <a:latin typeface="Consolas" panose="020B0609020204030204" pitchFamily="49" charset="0"/>
                <a:ea typeface="+mj-ea"/>
                <a:cs typeface="+mj-cs"/>
              </a:rPr>
              <a:t>Friend</a:t>
            </a:r>
            <a:r>
              <a:rPr lang="en-US" kern="1200" dirty="0" smtClean="0">
                <a:latin typeface="Times New Roman" panose="02020603050405020304" pitchFamily="18" charset="0"/>
                <a:ea typeface="+mj-ea"/>
                <a:cs typeface="+mj-cs"/>
              </a:rPr>
              <a:t> Functions and </a:t>
            </a:r>
            <a:r>
              <a:rPr lang="en-US" kern="1200" dirty="0" smtClean="0">
                <a:latin typeface="Consolas" panose="020B0609020204030204" pitchFamily="49" charset="0"/>
                <a:ea typeface="+mj-ea"/>
                <a:cs typeface="+mj-cs"/>
              </a:rPr>
              <a:t>Friend</a:t>
            </a:r>
            <a:r>
              <a:rPr lang="en-US" kern="1200" dirty="0" smtClean="0">
                <a:latin typeface="Times New Roman" panose="02020603050405020304" pitchFamily="18" charset="0"/>
                <a:ea typeface="+mj-ea"/>
                <a:cs typeface="+mj-cs"/>
              </a:rPr>
              <a:t> Classes </a:t>
            </a:r>
            <a:r>
              <a:rPr lang="en-US" sz="2000" b="0" kern="1200" dirty="0" smtClean="0">
                <a:latin typeface="Times New Roman" panose="02020603050405020304" pitchFamily="18" charset="0"/>
                <a:ea typeface="+mj-ea"/>
                <a:cs typeface="+mj-cs"/>
              </a:rPr>
              <a:t>(5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marL="0" indent="0">
              <a:lnSpc>
                <a:spcPct val="90000"/>
              </a:lnSpc>
              <a:buNone/>
              <a:defRPr/>
            </a:pPr>
            <a:r>
              <a:rPr lang="en-US" sz="2400" b="1" dirty="0">
                <a:solidFill>
                  <a:srgbClr val="000000"/>
                </a:solidFill>
                <a:latin typeface="+mn-lt"/>
                <a:cs typeface="Times New Roman" pitchFamily="18" charset="0"/>
              </a:rPr>
              <a:t>Overloaded friend Functions</a:t>
            </a:r>
          </a:p>
          <a:p>
            <a:pPr eaLnBrk="1" hangingPunct="1">
              <a:defRPr/>
            </a:pPr>
            <a:r>
              <a:rPr lang="en-US" sz="2400" dirty="0">
                <a:solidFill>
                  <a:srgbClr val="000000"/>
                </a:solidFill>
                <a:latin typeface="+mn-lt"/>
                <a:cs typeface="Times New Roman" pitchFamily="18" charset="0"/>
              </a:rPr>
              <a:t>It’s possible to specify overloaded functions as </a:t>
            </a:r>
            <a:r>
              <a:rPr lang="en-US" sz="2400" dirty="0">
                <a:solidFill>
                  <a:srgbClr val="000000"/>
                </a:solidFill>
                <a:latin typeface="Consolas" panose="020B0609020204030204" pitchFamily="49" charset="0"/>
                <a:cs typeface="Times New Roman" pitchFamily="18" charset="0"/>
              </a:rPr>
              <a:t>friends</a:t>
            </a:r>
            <a:r>
              <a:rPr lang="en-US" sz="2400" dirty="0">
                <a:solidFill>
                  <a:srgbClr val="000000"/>
                </a:solidFill>
                <a:latin typeface="+mn-lt"/>
                <a:cs typeface="Times New Roman" pitchFamily="18" charset="0"/>
              </a:rPr>
              <a:t> of a class</a:t>
            </a:r>
            <a:r>
              <a:rPr lang="en-US" sz="2400" dirty="0" smtClean="0">
                <a:solidFill>
                  <a:srgbClr val="000000"/>
                </a:solidFill>
                <a:latin typeface="+mn-lt"/>
                <a:cs typeface="Times New Roman" pitchFamily="18" charset="0"/>
              </a:rPr>
              <a:t>.</a:t>
            </a:r>
            <a:endParaRPr lang="en-US" sz="2400" dirty="0">
              <a:solidFill>
                <a:srgbClr val="000000"/>
              </a:solidFill>
              <a:latin typeface="+mn-lt"/>
              <a:cs typeface="Times New Roman" pitchFamily="18" charset="0"/>
            </a:endParaRPr>
          </a:p>
          <a:p>
            <a:pPr eaLnBrk="1" hangingPunct="1">
              <a:defRPr/>
            </a:pPr>
            <a:r>
              <a:rPr lang="en-US" sz="2400" dirty="0">
                <a:solidFill>
                  <a:srgbClr val="000000"/>
                </a:solidFill>
                <a:latin typeface="+mn-lt"/>
                <a:cs typeface="Times New Roman" pitchFamily="18" charset="0"/>
              </a:rPr>
              <a:t>Each function intended to be a </a:t>
            </a:r>
            <a:r>
              <a:rPr lang="en-US" sz="2400" dirty="0">
                <a:solidFill>
                  <a:srgbClr val="000000"/>
                </a:solidFill>
                <a:latin typeface="Consolas" panose="020B0609020204030204" pitchFamily="49" charset="0"/>
                <a:cs typeface="Times New Roman" pitchFamily="18" charset="0"/>
              </a:rPr>
              <a:t>friend </a:t>
            </a:r>
            <a:r>
              <a:rPr lang="en-US" sz="2400" dirty="0">
                <a:solidFill>
                  <a:srgbClr val="000000"/>
                </a:solidFill>
                <a:latin typeface="+mn-lt"/>
                <a:cs typeface="Times New Roman" pitchFamily="18" charset="0"/>
              </a:rPr>
              <a:t>must be explicitly declared in the class definition as a </a:t>
            </a:r>
            <a:r>
              <a:rPr lang="en-US" sz="2400" dirty="0">
                <a:solidFill>
                  <a:srgbClr val="000000"/>
                </a:solidFill>
                <a:latin typeface="Consolas" panose="020B0609020204030204" pitchFamily="49" charset="0"/>
                <a:cs typeface="Times New Roman" pitchFamily="18" charset="0"/>
              </a:rPr>
              <a:t>friend</a:t>
            </a:r>
            <a:r>
              <a:rPr lang="en-US" sz="2400" dirty="0">
                <a:solidFill>
                  <a:srgbClr val="000000"/>
                </a:solidFill>
                <a:latin typeface="+mn-lt"/>
                <a:cs typeface="Times New Roman" pitchFamily="18" charset="0"/>
              </a:rPr>
              <a:t> of the class</a:t>
            </a:r>
            <a:r>
              <a:rPr lang="en-US" sz="2400" dirty="0" smtClean="0">
                <a:solidFill>
                  <a:srgbClr val="000000"/>
                </a:solidFill>
                <a:latin typeface="+mn-lt"/>
                <a:cs typeface="Times New Roman" pitchFamily="18" charset="0"/>
              </a:rPr>
              <a:t>.</a:t>
            </a:r>
            <a:endParaRPr lang="en-US" sz="2400" dirty="0">
              <a:solidFill>
                <a:srgbClr val="000000"/>
              </a:solidFill>
              <a:latin typeface="+mn-lt"/>
              <a:cs typeface="Times New Roman" pitchFamily="18" charset="0"/>
            </a:endParaRPr>
          </a:p>
        </p:txBody>
      </p:sp>
    </p:spTree>
    <p:extLst>
      <p:ext uri="{BB962C8B-B14F-4D97-AF65-F5344CB8AC3E}">
        <p14:creationId xmlns:p14="http://schemas.microsoft.com/office/powerpoint/2010/main" val="26511410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Software Engineering Observation 9.10</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Even though the prototypes for </a:t>
            </a:r>
            <a:r>
              <a:rPr lang="en-IN" sz="2400" dirty="0">
                <a:latin typeface="Consolas" panose="020B0609020204030204" pitchFamily="49" charset="0"/>
              </a:rPr>
              <a:t>friend</a:t>
            </a:r>
            <a:r>
              <a:rPr lang="en-IN" sz="2400" dirty="0">
                <a:latin typeface="+mn-lt"/>
              </a:rPr>
              <a:t> functions appear in the class definition, friends </a:t>
            </a:r>
            <a:r>
              <a:rPr lang="en-IN" sz="2400" dirty="0" smtClean="0">
                <a:latin typeface="+mn-lt"/>
              </a:rPr>
              <a:t>are not </a:t>
            </a:r>
            <a:r>
              <a:rPr lang="en-IN" sz="2400" dirty="0">
                <a:latin typeface="+mn-lt"/>
              </a:rPr>
              <a:t>member functions.</a:t>
            </a:r>
          </a:p>
        </p:txBody>
      </p:sp>
    </p:spTree>
    <p:extLst>
      <p:ext uri="{BB962C8B-B14F-4D97-AF65-F5344CB8AC3E}">
        <p14:creationId xmlns:p14="http://schemas.microsoft.com/office/powerpoint/2010/main" val="6297802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Software Engineering Observation 9.11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Member access notions of </a:t>
            </a:r>
            <a:r>
              <a:rPr lang="en-IN" sz="2400" dirty="0">
                <a:latin typeface="Consolas" panose="020B0609020204030204" pitchFamily="49" charset="0"/>
              </a:rPr>
              <a:t>private</a:t>
            </a:r>
            <a:r>
              <a:rPr lang="en-IN" sz="2400" dirty="0">
                <a:latin typeface="+mn-lt"/>
              </a:rPr>
              <a:t>, </a:t>
            </a:r>
            <a:r>
              <a:rPr lang="en-IN" sz="2400" dirty="0">
                <a:latin typeface="Consolas" panose="020B0609020204030204" pitchFamily="49" charset="0"/>
              </a:rPr>
              <a:t>protected</a:t>
            </a:r>
            <a:r>
              <a:rPr lang="en-IN" sz="2400" dirty="0">
                <a:latin typeface="+mn-lt"/>
              </a:rPr>
              <a:t> and </a:t>
            </a:r>
            <a:r>
              <a:rPr lang="en-IN" sz="2400" dirty="0">
                <a:latin typeface="Consolas" panose="020B0609020204030204" pitchFamily="49" charset="0"/>
              </a:rPr>
              <a:t>public </a:t>
            </a:r>
            <a:r>
              <a:rPr lang="en-IN" sz="2400" dirty="0">
                <a:latin typeface="+mn-lt"/>
              </a:rPr>
              <a:t>are not relevant to </a:t>
            </a:r>
            <a:r>
              <a:rPr lang="en-IN" sz="2400" dirty="0" smtClean="0">
                <a:latin typeface="Consolas" panose="020B0609020204030204" pitchFamily="49" charset="0"/>
              </a:rPr>
              <a:t>friend</a:t>
            </a:r>
            <a:r>
              <a:rPr lang="en-IN" sz="2400" dirty="0" smtClean="0">
                <a:latin typeface="+mn-lt"/>
              </a:rPr>
              <a:t> declarations</a:t>
            </a:r>
            <a:r>
              <a:rPr lang="en-IN" sz="2400" dirty="0">
                <a:latin typeface="+mn-lt"/>
              </a:rPr>
              <a:t>, so </a:t>
            </a:r>
            <a:r>
              <a:rPr lang="en-IN" sz="2400" dirty="0">
                <a:latin typeface="Consolas" panose="020B0609020204030204" pitchFamily="49" charset="0"/>
              </a:rPr>
              <a:t>friend</a:t>
            </a:r>
            <a:r>
              <a:rPr lang="en-IN" sz="2400" dirty="0">
                <a:latin typeface="+mn-lt"/>
              </a:rPr>
              <a:t> declarations can be placed </a:t>
            </a:r>
            <a:r>
              <a:rPr lang="en-IN" sz="2400" b="1" dirty="0">
                <a:latin typeface="+mn-lt"/>
              </a:rPr>
              <a:t>anywhere</a:t>
            </a:r>
            <a:r>
              <a:rPr lang="en-IN" sz="2400" dirty="0">
                <a:latin typeface="+mn-lt"/>
              </a:rPr>
              <a:t> in a class definition.</a:t>
            </a:r>
          </a:p>
        </p:txBody>
      </p:sp>
    </p:spTree>
    <p:extLst>
      <p:ext uri="{BB962C8B-B14F-4D97-AF65-F5344CB8AC3E}">
        <p14:creationId xmlns:p14="http://schemas.microsoft.com/office/powerpoint/2010/main" val="165707489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Good Programming Practice 9.3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Place all friendship declarations first inside the class definition’s body and do not </a:t>
            </a:r>
            <a:r>
              <a:rPr lang="en-IN" sz="2400" dirty="0" smtClean="0">
                <a:latin typeface="+mn-lt"/>
              </a:rPr>
              <a:t>precede them </a:t>
            </a:r>
            <a:r>
              <a:rPr lang="en-IN" sz="2400" dirty="0">
                <a:latin typeface="+mn-lt"/>
              </a:rPr>
              <a:t>with any access specifier.</a:t>
            </a:r>
          </a:p>
        </p:txBody>
      </p:sp>
    </p:spTree>
    <p:extLst>
      <p:ext uri="{BB962C8B-B14F-4D97-AF65-F5344CB8AC3E}">
        <p14:creationId xmlns:p14="http://schemas.microsoft.com/office/powerpoint/2010/main" val="5360894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9.14 Using the </a:t>
            </a:r>
            <a:r>
              <a:rPr lang="en-US" kern="1200" dirty="0" smtClean="0">
                <a:latin typeface="Consolas" panose="020B0609020204030204" pitchFamily="49" charset="0"/>
                <a:ea typeface="+mj-ea"/>
                <a:cs typeface="+mj-cs"/>
              </a:rPr>
              <a:t>This</a:t>
            </a:r>
            <a:r>
              <a:rPr lang="en-US" kern="1200" dirty="0" smtClean="0">
                <a:latin typeface="Times New Roman" panose="02020603050405020304" pitchFamily="18" charset="0"/>
                <a:ea typeface="+mj-ea"/>
                <a:cs typeface="+mj-cs"/>
              </a:rPr>
              <a:t> Pointer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Every object has access to its own address through a pointer called </a:t>
            </a:r>
            <a:r>
              <a:rPr lang="en-US" altLang="en-US" sz="2400" b="1" kern="1200" dirty="0">
                <a:solidFill>
                  <a:srgbClr val="000000"/>
                </a:solidFill>
                <a:latin typeface="Consolas" panose="020B0609020204030204" pitchFamily="49" charset="0"/>
                <a:ea typeface="+mn-ea"/>
                <a:cs typeface="Times New Roman" panose="02020603050405020304" pitchFamily="18" charset="0"/>
              </a:rPr>
              <a:t>this</a:t>
            </a:r>
            <a:r>
              <a:rPr lang="en-US" altLang="en-US" sz="2400" kern="1200" dirty="0">
                <a:solidFill>
                  <a:srgbClr val="000000"/>
                </a:solidFill>
                <a:latin typeface="Arial (Body)"/>
                <a:ea typeface="+mn-ea"/>
                <a:cs typeface="Times New Roman" panose="02020603050405020304" pitchFamily="18" charset="0"/>
              </a:rPr>
              <a:t> (a C++ </a:t>
            </a:r>
            <a:r>
              <a:rPr lang="en-US" altLang="en-US" sz="2400" kern="1200" dirty="0" smtClean="0">
                <a:solidFill>
                  <a:srgbClr val="000000"/>
                </a:solidFill>
                <a:latin typeface="Arial (Body)"/>
                <a:ea typeface="+mn-ea"/>
                <a:cs typeface="Times New Roman" panose="02020603050405020304" pitchFamily="18" charset="0"/>
              </a:rPr>
              <a:t>keyword).</a:t>
            </a:r>
            <a:endParaRPr lang="en-US" altLang="en-US" sz="2400" kern="1200" dirty="0">
              <a:solidFill>
                <a:srgbClr val="000000"/>
              </a:solidFill>
              <a:latin typeface="Arial (Body)"/>
              <a:ea typeface="+mn-ea"/>
              <a:cs typeface="Times New Roman" panose="02020603050405020304" pitchFamily="18" charset="0"/>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The </a:t>
            </a:r>
            <a:r>
              <a:rPr lang="en-US" altLang="en-US" sz="2400" kern="1200" dirty="0">
                <a:solidFill>
                  <a:srgbClr val="000000"/>
                </a:solidFill>
                <a:latin typeface="Consolas" panose="020B0609020204030204" pitchFamily="49" charset="0"/>
                <a:ea typeface="+mn-ea"/>
                <a:cs typeface="Times New Roman" panose="02020603050405020304" pitchFamily="18" charset="0"/>
              </a:rPr>
              <a:t>this</a:t>
            </a:r>
            <a:r>
              <a:rPr lang="en-US" altLang="en-US" sz="2400" kern="1200" dirty="0">
                <a:solidFill>
                  <a:srgbClr val="000000"/>
                </a:solidFill>
                <a:latin typeface="Arial (Body)"/>
                <a:ea typeface="+mn-ea"/>
                <a:cs typeface="Times New Roman" panose="02020603050405020304" pitchFamily="18" charset="0"/>
              </a:rPr>
              <a:t> pointer is </a:t>
            </a:r>
            <a:r>
              <a:rPr lang="en-US" altLang="en-US" sz="2400" b="1" kern="1200" dirty="0">
                <a:solidFill>
                  <a:srgbClr val="000000"/>
                </a:solidFill>
                <a:latin typeface="Arial (Body)"/>
                <a:ea typeface="+mn-ea"/>
                <a:cs typeface="Times New Roman" panose="02020603050405020304" pitchFamily="18" charset="0"/>
              </a:rPr>
              <a:t>not</a:t>
            </a:r>
            <a:r>
              <a:rPr lang="en-US" altLang="en-US" sz="2400" kern="1200" dirty="0">
                <a:solidFill>
                  <a:srgbClr val="000000"/>
                </a:solidFill>
                <a:latin typeface="Arial (Body)"/>
                <a:ea typeface="+mn-ea"/>
                <a:cs typeface="Times New Roman" panose="02020603050405020304" pitchFamily="18" charset="0"/>
              </a:rPr>
              <a:t> part of the object itself—i.e., the memory occupied by the this pointer is not reflected in the result of a </a:t>
            </a:r>
            <a:r>
              <a:rPr lang="en-US" altLang="en-US" sz="2400" kern="1200" dirty="0">
                <a:solidFill>
                  <a:srgbClr val="000000"/>
                </a:solidFill>
                <a:latin typeface="Consolas" panose="020B0609020204030204" pitchFamily="49" charset="0"/>
                <a:ea typeface="+mn-ea"/>
                <a:cs typeface="Times New Roman" panose="02020603050405020304" pitchFamily="18" charset="0"/>
              </a:rPr>
              <a:t>sizeof </a:t>
            </a:r>
            <a:r>
              <a:rPr lang="en-US" altLang="en-US" sz="2400" kern="1200" dirty="0">
                <a:solidFill>
                  <a:srgbClr val="000000"/>
                </a:solidFill>
                <a:latin typeface="Arial (Body)"/>
                <a:ea typeface="+mn-ea"/>
                <a:cs typeface="Times New Roman" panose="02020603050405020304" pitchFamily="18" charset="0"/>
              </a:rPr>
              <a:t>operation on the </a:t>
            </a:r>
            <a:r>
              <a:rPr lang="en-US" altLang="en-US" sz="2400" kern="1200" dirty="0" smtClean="0">
                <a:solidFill>
                  <a:srgbClr val="000000"/>
                </a:solidFill>
                <a:latin typeface="Arial (Body)"/>
                <a:ea typeface="+mn-ea"/>
                <a:cs typeface="Times New Roman" panose="02020603050405020304" pitchFamily="18" charset="0"/>
              </a:rPr>
              <a:t>object.</a:t>
            </a:r>
            <a:endParaRPr lang="en-US" altLang="en-US" sz="2400" kern="1200" dirty="0">
              <a:solidFill>
                <a:srgbClr val="000000"/>
              </a:solidFill>
              <a:latin typeface="Arial (Body)"/>
              <a:ea typeface="+mn-ea"/>
              <a:cs typeface="Times New Roman" panose="02020603050405020304" pitchFamily="18" charset="0"/>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Rather, the this pointer is passed (by the compiler) as an </a:t>
            </a:r>
            <a:r>
              <a:rPr lang="en-US" altLang="en-US" sz="2400" b="1" kern="1200" dirty="0">
                <a:solidFill>
                  <a:srgbClr val="000000"/>
                </a:solidFill>
                <a:latin typeface="Arial (Body)"/>
                <a:ea typeface="+mn-ea"/>
                <a:cs typeface="Times New Roman" panose="02020603050405020304" pitchFamily="18" charset="0"/>
              </a:rPr>
              <a:t>implicit </a:t>
            </a:r>
            <a:r>
              <a:rPr lang="en-US" altLang="en-US" sz="2400" kern="1200" dirty="0">
                <a:solidFill>
                  <a:srgbClr val="000000"/>
                </a:solidFill>
                <a:latin typeface="Arial (Body)"/>
                <a:ea typeface="+mn-ea"/>
                <a:cs typeface="Times New Roman" panose="02020603050405020304" pitchFamily="18" charset="0"/>
              </a:rPr>
              <a:t>argument</a:t>
            </a:r>
            <a:r>
              <a:rPr lang="en-US" altLang="en-US" sz="2400" b="1" kern="1200" dirty="0">
                <a:solidFill>
                  <a:srgbClr val="000000"/>
                </a:solidFill>
                <a:latin typeface="Arial (Body)"/>
                <a:ea typeface="+mn-ea"/>
                <a:cs typeface="Times New Roman" panose="02020603050405020304" pitchFamily="18" charset="0"/>
              </a:rPr>
              <a:t> </a:t>
            </a:r>
            <a:r>
              <a:rPr lang="en-US" altLang="en-US" sz="2400" kern="1200" dirty="0">
                <a:solidFill>
                  <a:srgbClr val="000000"/>
                </a:solidFill>
                <a:latin typeface="Arial (Body)"/>
                <a:ea typeface="+mn-ea"/>
                <a:cs typeface="Times New Roman" panose="02020603050405020304" pitchFamily="18" charset="0"/>
              </a:rPr>
              <a:t>to each of the object’s non-</a:t>
            </a:r>
            <a:r>
              <a:rPr lang="en-US" altLang="en-US" sz="2400" kern="1200" dirty="0">
                <a:solidFill>
                  <a:srgbClr val="000000"/>
                </a:solidFill>
                <a:latin typeface="Consolas" panose="020B0609020204030204" pitchFamily="49" charset="0"/>
                <a:ea typeface="+mn-ea"/>
                <a:cs typeface="Times New Roman" panose="02020603050405020304" pitchFamily="18" charset="0"/>
              </a:rPr>
              <a:t>static</a:t>
            </a:r>
            <a:r>
              <a:rPr lang="en-US" altLang="en-US" sz="2400" kern="1200" dirty="0">
                <a:solidFill>
                  <a:srgbClr val="000000"/>
                </a:solidFill>
                <a:latin typeface="Arial (Body)"/>
                <a:ea typeface="+mn-ea"/>
                <a:cs typeface="Times New Roman" panose="02020603050405020304" pitchFamily="18" charset="0"/>
              </a:rPr>
              <a:t> member </a:t>
            </a:r>
            <a:r>
              <a:rPr lang="en-US" altLang="en-US" sz="2400" kern="1200" dirty="0" smtClean="0">
                <a:solidFill>
                  <a:srgbClr val="000000"/>
                </a:solidFill>
                <a:latin typeface="Arial (Body)"/>
                <a:ea typeface="+mn-ea"/>
                <a:cs typeface="Times New Roman" panose="02020603050405020304" pitchFamily="18" charset="0"/>
              </a:rPr>
              <a:t>functions.</a:t>
            </a:r>
            <a:endParaRPr lang="en-US" altLang="en-US" sz="2400" kern="1200" dirty="0">
              <a:solidFill>
                <a:srgbClr val="000000"/>
              </a:solidFill>
              <a:latin typeface="Arial (Body)"/>
              <a:ea typeface="+mn-ea"/>
              <a:cs typeface="Times New Roman" panose="02020603050405020304" pitchFamily="18" charset="0"/>
            </a:endParaRPr>
          </a:p>
        </p:txBody>
      </p:sp>
    </p:spTree>
    <p:extLst>
      <p:ext uri="{BB962C8B-B14F-4D97-AF65-F5344CB8AC3E}">
        <p14:creationId xmlns:p14="http://schemas.microsoft.com/office/powerpoint/2010/main" val="1311508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kern="1200" dirty="0" smtClean="0">
                <a:latin typeface="Times New Roman" panose="02020603050405020304" pitchFamily="18" charset="0"/>
              </a:rPr>
              <a:t>9.14 Using the </a:t>
            </a:r>
            <a:r>
              <a:rPr lang="en-US" kern="1200" dirty="0" smtClean="0">
                <a:latin typeface="Consolas" panose="020B0609020204030204" pitchFamily="49" charset="0"/>
              </a:rPr>
              <a:t>This</a:t>
            </a:r>
            <a:r>
              <a:rPr lang="en-US" kern="1200" dirty="0" smtClean="0">
                <a:latin typeface="Times New Roman" panose="02020603050405020304" pitchFamily="18" charset="0"/>
              </a:rPr>
              <a:t> Pointer </a:t>
            </a:r>
            <a:r>
              <a:rPr lang="en-US" sz="2000" b="0" kern="1200" dirty="0" smtClean="0">
                <a:latin typeface="Times New Roman" panose="02020603050405020304" pitchFamily="18" charset="0"/>
              </a:rPr>
              <a:t>(2 of 4)</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mn-lt"/>
                <a:ea typeface="+mn-ea"/>
                <a:cs typeface="Times New Roman" pitchFamily="18" charset="0"/>
              </a:rPr>
              <a:t>Using the </a:t>
            </a:r>
            <a:r>
              <a:rPr lang="en-US" sz="2400" b="1" kern="1200" dirty="0">
                <a:solidFill>
                  <a:srgbClr val="000000"/>
                </a:solidFill>
                <a:latin typeface="Consolas" panose="020B0609020204030204" pitchFamily="49" charset="0"/>
                <a:ea typeface="+mn-ea"/>
                <a:cs typeface="Times New Roman" pitchFamily="18" charset="0"/>
              </a:rPr>
              <a:t>this</a:t>
            </a:r>
            <a:r>
              <a:rPr lang="en-US" sz="2400" b="1" kern="1200" dirty="0">
                <a:solidFill>
                  <a:srgbClr val="000000"/>
                </a:solidFill>
                <a:latin typeface="+mn-lt"/>
                <a:ea typeface="+mn-ea"/>
                <a:cs typeface="Times New Roman" pitchFamily="18" charset="0"/>
              </a:rPr>
              <a:t> Pointer to Avoid Naming Collisions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mn-lt"/>
                <a:ea typeface="+mn-ea"/>
                <a:cs typeface="Times New Roman" pitchFamily="18" charset="0"/>
              </a:rPr>
              <a:t>Member functions use the this pointer </a:t>
            </a:r>
            <a:r>
              <a:rPr lang="en-US" sz="2400" b="1" kern="1200" dirty="0">
                <a:solidFill>
                  <a:srgbClr val="000000"/>
                </a:solidFill>
                <a:latin typeface="+mn-lt"/>
                <a:ea typeface="+mn-ea"/>
                <a:cs typeface="Times New Roman" pitchFamily="18" charset="0"/>
              </a:rPr>
              <a:t>implicitly</a:t>
            </a:r>
            <a:r>
              <a:rPr lang="en-US" sz="2400" kern="1200" dirty="0">
                <a:solidFill>
                  <a:srgbClr val="000000"/>
                </a:solidFill>
                <a:latin typeface="+mn-lt"/>
                <a:ea typeface="+mn-ea"/>
                <a:cs typeface="Times New Roman" pitchFamily="18" charset="0"/>
              </a:rPr>
              <a:t> (as we’ve done so far) or </a:t>
            </a:r>
            <a:r>
              <a:rPr lang="en-US" sz="2400" b="1" kern="1200" dirty="0">
                <a:solidFill>
                  <a:srgbClr val="000000"/>
                </a:solidFill>
                <a:latin typeface="+mn-lt"/>
                <a:ea typeface="+mn-ea"/>
                <a:cs typeface="Times New Roman" pitchFamily="18" charset="0"/>
              </a:rPr>
              <a:t>explicitly</a:t>
            </a:r>
            <a:r>
              <a:rPr lang="en-US" sz="2400" kern="1200" dirty="0">
                <a:solidFill>
                  <a:srgbClr val="000000"/>
                </a:solidFill>
                <a:latin typeface="+mn-lt"/>
                <a:ea typeface="+mn-ea"/>
                <a:cs typeface="Times New Roman" pitchFamily="18" charset="0"/>
              </a:rPr>
              <a:t> to reference an object’s data members and other member </a:t>
            </a:r>
            <a:r>
              <a:rPr lang="en-US" sz="2400" kern="1200" dirty="0" smtClean="0">
                <a:solidFill>
                  <a:srgbClr val="000000"/>
                </a:solidFill>
                <a:latin typeface="+mn-lt"/>
                <a:ea typeface="+mn-ea"/>
                <a:cs typeface="Times New Roman" pitchFamily="18" charset="0"/>
              </a:rPr>
              <a:t>functions.</a:t>
            </a:r>
            <a:endParaRPr lang="en-US" sz="2400" kern="1200" dirty="0">
              <a:solidFill>
                <a:srgbClr val="000000"/>
              </a:solidFill>
              <a:latin typeface="+mn-lt"/>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mn-lt"/>
                <a:ea typeface="+mn-ea"/>
                <a:cs typeface="Times New Roman" pitchFamily="18" charset="0"/>
              </a:rPr>
              <a:t>A common </a:t>
            </a:r>
            <a:r>
              <a:rPr lang="en-US" sz="2400" b="1" kern="1200" dirty="0">
                <a:solidFill>
                  <a:srgbClr val="000000"/>
                </a:solidFill>
                <a:latin typeface="+mn-lt"/>
                <a:ea typeface="+mn-ea"/>
                <a:cs typeface="Times New Roman" pitchFamily="18" charset="0"/>
              </a:rPr>
              <a:t>explicit</a:t>
            </a:r>
            <a:r>
              <a:rPr lang="en-US" sz="2400" kern="1200" dirty="0">
                <a:solidFill>
                  <a:srgbClr val="000000"/>
                </a:solidFill>
                <a:latin typeface="+mn-lt"/>
                <a:ea typeface="+mn-ea"/>
                <a:cs typeface="Times New Roman" pitchFamily="18" charset="0"/>
              </a:rPr>
              <a:t> use of the </a:t>
            </a:r>
            <a:r>
              <a:rPr lang="en-US" sz="2400" kern="1200" dirty="0">
                <a:solidFill>
                  <a:srgbClr val="000000"/>
                </a:solidFill>
                <a:latin typeface="Consolas" panose="020B0609020204030204" pitchFamily="49" charset="0"/>
                <a:ea typeface="+mn-ea"/>
                <a:cs typeface="Times New Roman" pitchFamily="18" charset="0"/>
              </a:rPr>
              <a:t>this</a:t>
            </a:r>
            <a:r>
              <a:rPr lang="en-US" sz="2400" kern="1200" dirty="0">
                <a:solidFill>
                  <a:srgbClr val="000000"/>
                </a:solidFill>
                <a:latin typeface="+mn-lt"/>
                <a:ea typeface="+mn-ea"/>
                <a:cs typeface="Times New Roman" pitchFamily="18" charset="0"/>
              </a:rPr>
              <a:t> pointer is to avoid </a:t>
            </a:r>
            <a:r>
              <a:rPr lang="en-US" sz="2400" b="1" kern="1200" dirty="0">
                <a:solidFill>
                  <a:srgbClr val="000000"/>
                </a:solidFill>
                <a:latin typeface="+mn-lt"/>
                <a:ea typeface="+mn-ea"/>
                <a:cs typeface="Times New Roman" pitchFamily="18" charset="0"/>
              </a:rPr>
              <a:t>naming conflicts </a:t>
            </a:r>
            <a:r>
              <a:rPr lang="en-US" sz="2400" kern="1200" dirty="0">
                <a:solidFill>
                  <a:srgbClr val="000000"/>
                </a:solidFill>
                <a:latin typeface="+mn-lt"/>
                <a:ea typeface="+mn-ea"/>
                <a:cs typeface="Times New Roman" pitchFamily="18" charset="0"/>
              </a:rPr>
              <a:t>between a class’s data members and member-function parameters (or other local </a:t>
            </a:r>
            <a:r>
              <a:rPr lang="en-US" sz="2400" kern="1200" dirty="0" smtClean="0">
                <a:solidFill>
                  <a:srgbClr val="000000"/>
                </a:solidFill>
                <a:latin typeface="+mn-lt"/>
                <a:ea typeface="+mn-ea"/>
                <a:cs typeface="Times New Roman" pitchFamily="18" charset="0"/>
              </a:rPr>
              <a:t>variables).</a:t>
            </a:r>
            <a:endParaRPr lang="en-US" sz="2400" kern="1200" dirty="0">
              <a:solidFill>
                <a:srgbClr val="000000"/>
              </a:solidFill>
              <a:latin typeface="+mn-lt"/>
              <a:ea typeface="+mn-ea"/>
              <a:cs typeface="Times New Roman" pitchFamily="18" charset="0"/>
            </a:endParaRPr>
          </a:p>
        </p:txBody>
      </p:sp>
    </p:spTree>
    <p:extLst>
      <p:ext uri="{BB962C8B-B14F-4D97-AF65-F5344CB8AC3E}">
        <p14:creationId xmlns:p14="http://schemas.microsoft.com/office/powerpoint/2010/main" val="30771667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kern="1200" dirty="0">
                <a:latin typeface="Times New Roman" panose="02020603050405020304" pitchFamily="18" charset="0"/>
              </a:rPr>
              <a:t>9.14 Using the </a:t>
            </a:r>
            <a:r>
              <a:rPr lang="en-US" kern="1200" dirty="0">
                <a:latin typeface="Consolas" panose="020B0609020204030204" pitchFamily="49" charset="0"/>
              </a:rPr>
              <a:t>This</a:t>
            </a:r>
            <a:r>
              <a:rPr lang="en-US" kern="1200" dirty="0">
                <a:latin typeface="Times New Roman" panose="02020603050405020304" pitchFamily="18" charset="0"/>
              </a:rPr>
              <a:t> Pointer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4)</a:t>
            </a:r>
            <a:endParaRPr lang="en-IN" dirty="0"/>
          </a:p>
        </p:txBody>
      </p:sp>
      <p:sp>
        <p:nvSpPr>
          <p:cNvPr id="3" name="Text Placeholder 2"/>
          <p:cNvSpPr>
            <a:spLocks noGrp="1"/>
          </p:cNvSpPr>
          <p:nvPr>
            <p:ph type="body" idx="1"/>
          </p:nvPr>
        </p:nvSpPr>
        <p:spPr/>
        <p:txBody>
          <a:bodyPr/>
          <a:lstStyle/>
          <a:p>
            <a:pPr>
              <a:lnSpc>
                <a:spcPct val="90000"/>
              </a:lnSpc>
              <a:defRPr/>
            </a:pPr>
            <a:r>
              <a:rPr lang="en-US" sz="2400" dirty="0">
                <a:solidFill>
                  <a:srgbClr val="000000"/>
                </a:solidFill>
                <a:latin typeface="+mn-lt"/>
                <a:cs typeface="Times New Roman" pitchFamily="18" charset="0"/>
              </a:rPr>
              <a:t>Member functions use the </a:t>
            </a:r>
            <a:r>
              <a:rPr lang="en-US" sz="2400" dirty="0">
                <a:solidFill>
                  <a:srgbClr val="000000"/>
                </a:solidFill>
                <a:latin typeface="Consolas" panose="020B0609020204030204" pitchFamily="49" charset="0"/>
                <a:cs typeface="Times New Roman" pitchFamily="18" charset="0"/>
              </a:rPr>
              <a:t>this</a:t>
            </a:r>
            <a:r>
              <a:rPr lang="en-US" sz="2400" dirty="0">
                <a:solidFill>
                  <a:srgbClr val="000000"/>
                </a:solidFill>
                <a:latin typeface="+mn-lt"/>
                <a:cs typeface="Times New Roman" pitchFamily="18" charset="0"/>
              </a:rPr>
              <a:t> pointer implicitly or explicitly to reference an object’s data members and other member functions</a:t>
            </a:r>
          </a:p>
          <a:p>
            <a:pPr>
              <a:lnSpc>
                <a:spcPct val="90000"/>
              </a:lnSpc>
              <a:defRPr/>
            </a:pPr>
            <a:r>
              <a:rPr lang="en-US" sz="2400" dirty="0">
                <a:solidFill>
                  <a:srgbClr val="000000"/>
                </a:solidFill>
                <a:latin typeface="+mn-lt"/>
                <a:cs typeface="Times New Roman" pitchFamily="18" charset="0"/>
              </a:rPr>
              <a:t>A common explicit use of the </a:t>
            </a:r>
            <a:r>
              <a:rPr lang="en-US" sz="2400" dirty="0">
                <a:solidFill>
                  <a:srgbClr val="000000"/>
                </a:solidFill>
                <a:latin typeface="Consolas" panose="020B0609020204030204" pitchFamily="49" charset="0"/>
                <a:cs typeface="Times New Roman" pitchFamily="18" charset="0"/>
              </a:rPr>
              <a:t>this</a:t>
            </a:r>
            <a:r>
              <a:rPr lang="en-US" sz="2400" dirty="0">
                <a:solidFill>
                  <a:srgbClr val="000000"/>
                </a:solidFill>
                <a:latin typeface="+mn-lt"/>
                <a:cs typeface="Times New Roman" pitchFamily="18" charset="0"/>
              </a:rPr>
              <a:t> pointer is to avoid naming conflicts between a class’s data members and member-function parameters (or other local variables</a:t>
            </a:r>
            <a:r>
              <a:rPr lang="en-US" sz="2400" dirty="0" smtClean="0">
                <a:solidFill>
                  <a:srgbClr val="000000"/>
                </a:solidFill>
                <a:latin typeface="+mn-lt"/>
                <a:cs typeface="Times New Roman" pitchFamily="18" charset="0"/>
              </a:rPr>
              <a:t>)</a:t>
            </a:r>
            <a:endParaRPr lang="en-US" sz="2400" dirty="0">
              <a:solidFill>
                <a:srgbClr val="000000"/>
              </a:solidFill>
              <a:latin typeface="+mn-lt"/>
              <a:cs typeface="Times New Roman" pitchFamily="18" charset="0"/>
            </a:endParaRPr>
          </a:p>
        </p:txBody>
      </p:sp>
    </p:spTree>
    <p:extLst>
      <p:ext uri="{BB962C8B-B14F-4D97-AF65-F5344CB8AC3E}">
        <p14:creationId xmlns:p14="http://schemas.microsoft.com/office/powerpoint/2010/main" val="390337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9.2.1</a:t>
            </a:r>
            <a:r>
              <a:rPr lang="en-US" dirty="0">
                <a:solidFill>
                  <a:schemeClr val="tx2"/>
                </a:solidFill>
                <a:latin typeface="Times New Roman" panose="02020603050405020304" pitchFamily="18" charset="0"/>
                <a:cs typeface="Times New Roman" panose="02020603050405020304" pitchFamily="18" charset="0"/>
              </a:rPr>
              <a:t> Interface of a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93920"/>
          </a:xfrm>
        </p:spPr>
        <p:txBody>
          <a:bodyPr/>
          <a:lstStyle/>
          <a:p>
            <a:r>
              <a:rPr lang="en-US" sz="2400" dirty="0">
                <a:latin typeface="+mn-lt"/>
              </a:rPr>
              <a:t>Interfaces define and standardize the ways in which things such as people and systems interact with one another</a:t>
            </a:r>
          </a:p>
          <a:p>
            <a:pPr lvl="1"/>
            <a:r>
              <a:rPr lang="en-US" sz="2400" dirty="0">
                <a:latin typeface="+mn-lt"/>
              </a:rPr>
              <a:t>A radio’s controls serve as an interface between the radio’s users and its internal components</a:t>
            </a:r>
            <a:r>
              <a:rPr lang="en-US" sz="2400" dirty="0" smtClean="0">
                <a:latin typeface="+mn-lt"/>
              </a:rPr>
              <a:t>.</a:t>
            </a:r>
            <a:endParaRPr lang="en-US" sz="2400" dirty="0">
              <a:latin typeface="+mn-lt"/>
            </a:endParaRPr>
          </a:p>
          <a:p>
            <a:pPr lvl="1"/>
            <a:r>
              <a:rPr lang="en-US" sz="2400" dirty="0">
                <a:latin typeface="+mn-lt"/>
              </a:rPr>
              <a:t>The controls allow users to perform a limited set of operations (such as changing the station, adjusting the volume, and choosing between </a:t>
            </a:r>
            <a:r>
              <a:rPr lang="en-US" sz="2400" dirty="0" smtClean="0">
                <a:latin typeface="+mn-lt"/>
              </a:rPr>
              <a:t>A</a:t>
            </a:r>
            <a:r>
              <a:rPr lang="en-US" sz="100" dirty="0" smtClean="0">
                <a:latin typeface="+mn-lt"/>
              </a:rPr>
              <a:t> </a:t>
            </a:r>
            <a:r>
              <a:rPr lang="en-US" sz="2400" dirty="0" smtClean="0">
                <a:latin typeface="+mn-lt"/>
              </a:rPr>
              <a:t>M </a:t>
            </a:r>
            <a:r>
              <a:rPr lang="en-US" sz="2400" dirty="0">
                <a:latin typeface="+mn-lt"/>
              </a:rPr>
              <a:t>and </a:t>
            </a:r>
            <a:r>
              <a:rPr lang="en-US" sz="2400" dirty="0" smtClean="0">
                <a:latin typeface="+mn-lt"/>
              </a:rPr>
              <a:t>F</a:t>
            </a:r>
            <a:r>
              <a:rPr lang="en-US" sz="100" dirty="0" smtClean="0">
                <a:latin typeface="+mn-lt"/>
              </a:rPr>
              <a:t> </a:t>
            </a:r>
            <a:r>
              <a:rPr lang="en-US" sz="2400" dirty="0" smtClean="0">
                <a:latin typeface="+mn-lt"/>
              </a:rPr>
              <a:t>M </a:t>
            </a:r>
            <a:r>
              <a:rPr lang="en-US" sz="2400" dirty="0">
                <a:latin typeface="+mn-lt"/>
              </a:rPr>
              <a:t>stations)</a:t>
            </a:r>
          </a:p>
          <a:p>
            <a:pPr lvl="1"/>
            <a:r>
              <a:rPr lang="en-US" sz="2400" dirty="0">
                <a:latin typeface="+mn-lt"/>
              </a:rPr>
              <a:t>Various radios may implement these operations differently—some provide push buttons, some provide dials and some support voice </a:t>
            </a:r>
            <a:r>
              <a:rPr lang="en-US" sz="2400" dirty="0" smtClean="0">
                <a:latin typeface="+mn-lt"/>
              </a:rPr>
              <a:t>commands</a:t>
            </a:r>
            <a:endParaRPr lang="en-US" sz="2400" dirty="0">
              <a:latin typeface="+mn-lt"/>
            </a:endParaRPr>
          </a:p>
          <a:p>
            <a:pPr marL="0" indent="0">
              <a:buNone/>
            </a:pPr>
            <a:endParaRPr lang="en-IN" dirty="0"/>
          </a:p>
        </p:txBody>
      </p:sp>
    </p:spTree>
    <p:extLst>
      <p:ext uri="{BB962C8B-B14F-4D97-AF65-F5344CB8AC3E}">
        <p14:creationId xmlns:p14="http://schemas.microsoft.com/office/powerpoint/2010/main" val="82114041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Good Programming Practice 9.4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A widely accepted practice to minimize the proliferation of identifier names is to use </a:t>
            </a:r>
            <a:r>
              <a:rPr lang="en-IN" sz="2400" dirty="0" smtClean="0">
                <a:latin typeface="+mn-lt"/>
              </a:rPr>
              <a:t>the same </a:t>
            </a:r>
            <a:r>
              <a:rPr lang="en-IN" sz="2400" dirty="0">
                <a:latin typeface="+mn-lt"/>
              </a:rPr>
              <a:t>name for a set function’s parameter and the data member it sets, and to </a:t>
            </a:r>
            <a:r>
              <a:rPr lang="en-IN" sz="2400" dirty="0" smtClean="0">
                <a:latin typeface="+mn-lt"/>
              </a:rPr>
              <a:t>reference the </a:t>
            </a:r>
            <a:r>
              <a:rPr lang="en-IN" sz="2400" dirty="0">
                <a:latin typeface="+mn-lt"/>
              </a:rPr>
              <a:t>data member in the set function’s body via </a:t>
            </a:r>
            <a:r>
              <a:rPr lang="en-IN" sz="2400" dirty="0">
                <a:latin typeface="Consolas" panose="020B0609020204030204" pitchFamily="49" charset="0"/>
              </a:rPr>
              <a:t>this-&gt;</a:t>
            </a:r>
            <a:r>
              <a:rPr lang="en-IN" sz="2400" dirty="0">
                <a:latin typeface="+mn-lt"/>
              </a:rPr>
              <a:t>.</a:t>
            </a:r>
          </a:p>
        </p:txBody>
      </p:sp>
    </p:spTree>
    <p:extLst>
      <p:ext uri="{BB962C8B-B14F-4D97-AF65-F5344CB8AC3E}">
        <p14:creationId xmlns:p14="http://schemas.microsoft.com/office/powerpoint/2010/main" val="19882975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9.14 Using the </a:t>
            </a:r>
            <a:r>
              <a:rPr lang="en-US" kern="1200" dirty="0" smtClean="0">
                <a:latin typeface="Consolas" panose="020B0609020204030204" pitchFamily="49" charset="0"/>
                <a:ea typeface="+mj-ea"/>
                <a:cs typeface="+mj-cs"/>
              </a:rPr>
              <a:t>This</a:t>
            </a:r>
            <a:r>
              <a:rPr lang="en-US" kern="1200" dirty="0" smtClean="0">
                <a:latin typeface="Times New Roman" panose="02020603050405020304" pitchFamily="18" charset="0"/>
                <a:ea typeface="+mj-ea"/>
                <a:cs typeface="+mj-cs"/>
              </a:rPr>
              <a:t> Pointer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Times New Roman" pitchFamily="18" charset="0"/>
              </a:rPr>
              <a:t>Type of the this Pointer</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The type of the </a:t>
            </a:r>
            <a:r>
              <a:rPr lang="en-US" sz="2400" kern="1200" dirty="0">
                <a:solidFill>
                  <a:srgbClr val="000000"/>
                </a:solidFill>
                <a:latin typeface="Consolas" panose="020B0609020204030204" pitchFamily="49" charset="0"/>
                <a:ea typeface="+mn-ea"/>
                <a:cs typeface="Times New Roman" pitchFamily="18" charset="0"/>
              </a:rPr>
              <a:t>this</a:t>
            </a:r>
            <a:r>
              <a:rPr lang="en-US" sz="2400" kern="1200" dirty="0">
                <a:solidFill>
                  <a:srgbClr val="000000"/>
                </a:solidFill>
                <a:latin typeface="Arial (Body)"/>
                <a:ea typeface="+mn-ea"/>
                <a:cs typeface="Times New Roman" pitchFamily="18" charset="0"/>
              </a:rPr>
              <a:t> pointer depends on the type of the object and whether the member function in which </a:t>
            </a:r>
            <a:r>
              <a:rPr lang="en-US" sz="2400" kern="1200" dirty="0">
                <a:solidFill>
                  <a:srgbClr val="000000"/>
                </a:solidFill>
                <a:latin typeface="Consolas" panose="020B0609020204030204" pitchFamily="49" charset="0"/>
                <a:ea typeface="+mn-ea"/>
                <a:cs typeface="Times New Roman" pitchFamily="18" charset="0"/>
              </a:rPr>
              <a:t>this</a:t>
            </a:r>
            <a:r>
              <a:rPr lang="en-US" sz="2400" kern="1200" dirty="0">
                <a:solidFill>
                  <a:srgbClr val="000000"/>
                </a:solidFill>
                <a:latin typeface="Arial (Body)"/>
                <a:ea typeface="+mn-ea"/>
                <a:cs typeface="Times New Roman" pitchFamily="18" charset="0"/>
              </a:rPr>
              <a:t> is used is declared </a:t>
            </a:r>
            <a:r>
              <a:rPr lang="en-US" sz="2400" kern="1200" dirty="0" smtClean="0">
                <a:solidFill>
                  <a:srgbClr val="000000"/>
                </a:solidFill>
                <a:latin typeface="Consolas" panose="020B0609020204030204" pitchFamily="49" charset="0"/>
                <a:ea typeface="+mn-ea"/>
                <a:cs typeface="Times New Roman" pitchFamily="18" charset="0"/>
              </a:rPr>
              <a:t>const</a:t>
            </a:r>
            <a:endParaRPr lang="en-US" sz="2400" kern="1200" dirty="0">
              <a:solidFill>
                <a:srgbClr val="000000"/>
              </a:solidFill>
              <a:latin typeface="Consolas" panose="020B0609020204030204" pitchFamily="49" charset="0"/>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Times New Roman" pitchFamily="18" charset="0"/>
              </a:rPr>
              <a:t>In a </a:t>
            </a:r>
            <a:r>
              <a:rPr lang="en-US" sz="2400" kern="1200" dirty="0">
                <a:solidFill>
                  <a:srgbClr val="000000"/>
                </a:solidFill>
                <a:latin typeface="Consolas" panose="020B0609020204030204" pitchFamily="49" charset="0"/>
                <a:ea typeface="+mn-ea"/>
                <a:cs typeface="Times New Roman" pitchFamily="18" charset="0"/>
              </a:rPr>
              <a:t>non-cons</a:t>
            </a:r>
            <a:r>
              <a:rPr lang="en-US" sz="2400" kern="1200" dirty="0">
                <a:solidFill>
                  <a:srgbClr val="000000"/>
                </a:solidFill>
                <a:latin typeface="Arial (Body)"/>
                <a:ea typeface="+mn-ea"/>
                <a:cs typeface="Times New Roman" pitchFamily="18" charset="0"/>
              </a:rPr>
              <a:t>t member function of class </a:t>
            </a:r>
            <a:r>
              <a:rPr lang="en-US" sz="2400" kern="1200" dirty="0">
                <a:solidFill>
                  <a:srgbClr val="000000"/>
                </a:solidFill>
                <a:latin typeface="Consolas" panose="020B0609020204030204" pitchFamily="49" charset="0"/>
                <a:ea typeface="+mn-ea"/>
                <a:cs typeface="Times New Roman" pitchFamily="18" charset="0"/>
              </a:rPr>
              <a:t>Employee</a:t>
            </a:r>
            <a:r>
              <a:rPr lang="en-US" sz="2400" kern="1200" dirty="0">
                <a:solidFill>
                  <a:srgbClr val="000000"/>
                </a:solidFill>
                <a:latin typeface="Arial (Body)"/>
                <a:ea typeface="+mn-ea"/>
                <a:cs typeface="Times New Roman" pitchFamily="18" charset="0"/>
              </a:rPr>
              <a:t>, the this pointer has the type Employee* </a:t>
            </a:r>
            <a:r>
              <a:rPr lang="en-US" sz="2400" kern="1200" dirty="0">
                <a:solidFill>
                  <a:srgbClr val="000000"/>
                </a:solidFill>
                <a:latin typeface="Consolas" panose="020B0609020204030204" pitchFamily="49" charset="0"/>
                <a:ea typeface="+mn-ea"/>
                <a:cs typeface="Times New Roman" pitchFamily="18" charset="0"/>
              </a:rPr>
              <a:t>const</a:t>
            </a:r>
            <a:r>
              <a:rPr lang="en-US" sz="2400" kern="1200" dirty="0">
                <a:solidFill>
                  <a:srgbClr val="000000"/>
                </a:solidFill>
                <a:latin typeface="Arial (Body)"/>
                <a:ea typeface="+mn-ea"/>
                <a:cs typeface="Times New Roman" pitchFamily="18" charset="0"/>
              </a:rPr>
              <a:t>—</a:t>
            </a:r>
            <a:r>
              <a:rPr lang="en-US" sz="2400" kern="1200" dirty="0">
                <a:solidFill>
                  <a:srgbClr val="000000"/>
                </a:solidFill>
                <a:latin typeface="Consolas" panose="020B0609020204030204" pitchFamily="49" charset="0"/>
                <a:ea typeface="+mn-ea"/>
                <a:cs typeface="Times New Roman" pitchFamily="18" charset="0"/>
              </a:rPr>
              <a:t>a</a:t>
            </a:r>
            <a:r>
              <a:rPr lang="en-US" sz="2400" kern="1200" dirty="0">
                <a:solidFill>
                  <a:srgbClr val="000000"/>
                </a:solidFill>
                <a:latin typeface="Arial (Body)"/>
                <a:ea typeface="+mn-ea"/>
                <a:cs typeface="Times New Roman" pitchFamily="18" charset="0"/>
              </a:rPr>
              <a:t> constant pointer to a nonconstant </a:t>
            </a:r>
            <a:r>
              <a:rPr lang="en-US" sz="2400" kern="1200" dirty="0" smtClean="0">
                <a:solidFill>
                  <a:srgbClr val="000000"/>
                </a:solidFill>
                <a:latin typeface="Consolas" panose="020B0609020204030204" pitchFamily="49" charset="0"/>
                <a:ea typeface="+mn-ea"/>
                <a:cs typeface="Times New Roman" pitchFamily="18" charset="0"/>
              </a:rPr>
              <a:t>Employee</a:t>
            </a:r>
            <a:r>
              <a:rPr lang="en-US" sz="2400" kern="1200" dirty="0" smtClean="0">
                <a:solidFill>
                  <a:srgbClr val="000000"/>
                </a:solidFill>
                <a:latin typeface="Arial (Body)"/>
                <a:ea typeface="+mn-ea"/>
                <a:cs typeface="Times New Roman" pitchFamily="18" charset="0"/>
              </a:rPr>
              <a:t>.</a:t>
            </a:r>
            <a:endParaRPr lang="en-US" sz="2400" kern="1200" dirty="0">
              <a:solidFill>
                <a:srgbClr val="000000"/>
              </a:solidFill>
              <a:latin typeface="Arial (Body)"/>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mn-ea"/>
                <a:cs typeface="Times New Roman" pitchFamily="18" charset="0"/>
              </a:rPr>
              <a:t>In a </a:t>
            </a:r>
            <a:r>
              <a:rPr lang="en-US" sz="2400" kern="1200" dirty="0">
                <a:solidFill>
                  <a:srgbClr val="000000"/>
                </a:solidFill>
                <a:latin typeface="Consolas" panose="020B0609020204030204" pitchFamily="49" charset="0"/>
                <a:ea typeface="+mn-ea"/>
                <a:cs typeface="Times New Roman" pitchFamily="18" charset="0"/>
              </a:rPr>
              <a:t>const</a:t>
            </a:r>
            <a:r>
              <a:rPr lang="en-US" sz="2400" kern="1200" dirty="0">
                <a:solidFill>
                  <a:srgbClr val="000000"/>
                </a:solidFill>
                <a:latin typeface="Arial (Body)"/>
                <a:ea typeface="+mn-ea"/>
                <a:cs typeface="Times New Roman" pitchFamily="18" charset="0"/>
              </a:rPr>
              <a:t> member function, this has the type </a:t>
            </a:r>
            <a:r>
              <a:rPr lang="en-US" sz="2400" kern="1200" dirty="0">
                <a:solidFill>
                  <a:srgbClr val="000000"/>
                </a:solidFill>
                <a:latin typeface="Consolas" panose="020B0609020204030204" pitchFamily="49" charset="0"/>
                <a:ea typeface="+mn-ea"/>
                <a:cs typeface="Times New Roman" pitchFamily="18" charset="0"/>
              </a:rPr>
              <a:t>const</a:t>
            </a:r>
            <a:r>
              <a:rPr lang="en-US" sz="2400" kern="1200" dirty="0">
                <a:solidFill>
                  <a:srgbClr val="000000"/>
                </a:solidFill>
                <a:latin typeface="Arial (Body)"/>
                <a:ea typeface="+mn-ea"/>
                <a:cs typeface="Times New Roman" pitchFamily="18" charset="0"/>
              </a:rPr>
              <a:t> </a:t>
            </a:r>
            <a:r>
              <a:rPr lang="en-US" sz="2400" kern="1200" dirty="0">
                <a:solidFill>
                  <a:srgbClr val="000000"/>
                </a:solidFill>
                <a:latin typeface="Consolas" panose="020B0609020204030204" pitchFamily="49" charset="0"/>
                <a:ea typeface="+mn-ea"/>
                <a:cs typeface="Times New Roman" pitchFamily="18" charset="0"/>
              </a:rPr>
              <a:t>Employee</a:t>
            </a:r>
            <a:r>
              <a:rPr lang="en-US" sz="2400" kern="1200" dirty="0">
                <a:solidFill>
                  <a:srgbClr val="000000"/>
                </a:solidFill>
                <a:latin typeface="Arial (Body)"/>
                <a:ea typeface="+mn-ea"/>
                <a:cs typeface="Times New Roman" pitchFamily="18" charset="0"/>
              </a:rPr>
              <a:t>* </a:t>
            </a:r>
            <a:r>
              <a:rPr lang="en-US" sz="2400" kern="1200" dirty="0">
                <a:solidFill>
                  <a:srgbClr val="000000"/>
                </a:solidFill>
                <a:latin typeface="Consolas" panose="020B0609020204030204" pitchFamily="49" charset="0"/>
                <a:ea typeface="+mn-ea"/>
                <a:cs typeface="Times New Roman" pitchFamily="18" charset="0"/>
              </a:rPr>
              <a:t>const—a</a:t>
            </a:r>
            <a:r>
              <a:rPr lang="en-US" sz="2400" kern="1200" dirty="0">
                <a:solidFill>
                  <a:srgbClr val="000000"/>
                </a:solidFill>
                <a:latin typeface="Arial (Body)"/>
                <a:ea typeface="+mn-ea"/>
                <a:cs typeface="Times New Roman" pitchFamily="18" charset="0"/>
              </a:rPr>
              <a:t> constant pointer to a constant </a:t>
            </a:r>
            <a:r>
              <a:rPr lang="en-US" sz="2400" kern="1200" dirty="0">
                <a:solidFill>
                  <a:srgbClr val="000000"/>
                </a:solidFill>
                <a:latin typeface="Consolas" panose="020B0609020204030204" pitchFamily="49" charset="0"/>
                <a:ea typeface="+mn-ea"/>
                <a:cs typeface="Times New Roman" pitchFamily="18" charset="0"/>
              </a:rPr>
              <a:t>Employee</a:t>
            </a:r>
            <a:r>
              <a:rPr lang="en-US" sz="2400" kern="1200" dirty="0">
                <a:solidFill>
                  <a:srgbClr val="000000"/>
                </a:solidFill>
                <a:latin typeface="Arial (Body)"/>
                <a:ea typeface="+mn-ea"/>
                <a:cs typeface="Times New Roman" pitchFamily="18" charset="0"/>
              </a:rPr>
              <a:t>.</a:t>
            </a:r>
          </a:p>
        </p:txBody>
      </p:sp>
    </p:spTree>
    <p:extLst>
      <p:ext uri="{BB962C8B-B14F-4D97-AF65-F5344CB8AC3E}">
        <p14:creationId xmlns:p14="http://schemas.microsoft.com/office/powerpoint/2010/main" val="4775293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250"/>
            <a:ext cx="8412480" cy="1169521"/>
          </a:xfrm>
        </p:spPr>
        <p:txBody>
          <a:bodyPr wrap="square" tIns="91425" anchor="b">
            <a:spAutoFit/>
          </a:bodyPr>
          <a:lstStyle/>
          <a:p>
            <a:pPr lvl="0">
              <a:spcBef>
                <a:spcPct val="0"/>
              </a:spcBef>
              <a:buClrTx/>
              <a:defRPr/>
            </a:pPr>
            <a:r>
              <a:rPr lang="en-US" sz="3200" kern="1200" dirty="0" smtClean="0">
                <a:latin typeface="Times New Roman" panose="02020603050405020304" pitchFamily="18" charset="0"/>
                <a:ea typeface="+mj-ea"/>
                <a:cs typeface="+mj-cs"/>
              </a:rPr>
              <a:t>9.14.1 Implicitly and Explicitly Using the </a:t>
            </a:r>
            <a:r>
              <a:rPr lang="en-US" sz="3200" kern="1200" dirty="0" smtClean="0">
                <a:latin typeface="Consolas" panose="020B0609020204030204" pitchFamily="49" charset="0"/>
                <a:ea typeface="+mj-ea"/>
                <a:cs typeface="+mj-cs"/>
              </a:rPr>
              <a:t>This</a:t>
            </a:r>
            <a:r>
              <a:rPr lang="en-US" sz="3200" kern="1200" dirty="0" smtClean="0">
                <a:latin typeface="Times New Roman" panose="02020603050405020304" pitchFamily="18" charset="0"/>
                <a:ea typeface="+mj-ea"/>
                <a:cs typeface="+mj-cs"/>
              </a:rPr>
              <a:t> Pointer to Access An Object’s Data Members</a:t>
            </a:r>
            <a:endParaRPr lang="en-US" sz="320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Figure 9.24 demonstrates the implicit and explicit use of the this pointer to enable a member function of class </a:t>
            </a:r>
            <a:r>
              <a:rPr lang="en-US" sz="2400" kern="1200" dirty="0">
                <a:solidFill>
                  <a:srgbClr val="000000"/>
                </a:solidFill>
                <a:latin typeface="Consolas" panose="020B0609020204030204" pitchFamily="49" charset="0"/>
                <a:ea typeface="+mn-ea"/>
                <a:cs typeface="Times New Roman" pitchFamily="18" charset="0"/>
              </a:rPr>
              <a:t>Test </a:t>
            </a:r>
            <a:r>
              <a:rPr lang="en-US" sz="2400" kern="1200" dirty="0">
                <a:solidFill>
                  <a:srgbClr val="000000"/>
                </a:solidFill>
                <a:latin typeface="Arial (Body)"/>
                <a:ea typeface="+mn-ea"/>
                <a:cs typeface="Times New Roman" pitchFamily="18" charset="0"/>
              </a:rPr>
              <a:t>to print the private data </a:t>
            </a:r>
            <a:r>
              <a:rPr lang="en-US" sz="2400" kern="1200" dirty="0">
                <a:solidFill>
                  <a:srgbClr val="000000"/>
                </a:solidFill>
                <a:latin typeface="Consolas" panose="020B0609020204030204" pitchFamily="49" charset="0"/>
                <a:ea typeface="+mn-ea"/>
                <a:cs typeface="Times New Roman" pitchFamily="18" charset="0"/>
              </a:rPr>
              <a:t>x</a:t>
            </a:r>
            <a:r>
              <a:rPr lang="en-US" sz="2400" kern="1200" dirty="0">
                <a:solidFill>
                  <a:srgbClr val="000000"/>
                </a:solidFill>
                <a:latin typeface="Arial (Body)"/>
                <a:ea typeface="+mn-ea"/>
                <a:cs typeface="Times New Roman" pitchFamily="18" charset="0"/>
              </a:rPr>
              <a:t> of a </a:t>
            </a:r>
            <a:r>
              <a:rPr lang="en-US" sz="2400" kern="1200" dirty="0">
                <a:solidFill>
                  <a:srgbClr val="000000"/>
                </a:solidFill>
                <a:latin typeface="Consolas" panose="020B0609020204030204" pitchFamily="49" charset="0"/>
                <a:ea typeface="+mn-ea"/>
                <a:cs typeface="Times New Roman" pitchFamily="18" charset="0"/>
              </a:rPr>
              <a:t>Test </a:t>
            </a:r>
            <a:r>
              <a:rPr lang="en-US" sz="2400" kern="1200" dirty="0" smtClean="0">
                <a:solidFill>
                  <a:srgbClr val="000000"/>
                </a:solidFill>
                <a:latin typeface="Arial (Body)"/>
                <a:ea typeface="+mn-ea"/>
                <a:cs typeface="Times New Roman" pitchFamily="18" charset="0"/>
              </a:rPr>
              <a:t>object.</a:t>
            </a:r>
            <a:endParaRPr lang="en-US" sz="2400" kern="1200" dirty="0">
              <a:solidFill>
                <a:srgbClr val="000000"/>
              </a:solidFill>
              <a:latin typeface="Arial (Body)"/>
              <a:ea typeface="+mn-ea"/>
              <a:cs typeface="Times New Roman" pitchFamily="18" charset="0"/>
            </a:endParaRPr>
          </a:p>
        </p:txBody>
      </p:sp>
    </p:spTree>
    <p:extLst>
      <p:ext uri="{BB962C8B-B14F-4D97-AF65-F5344CB8AC3E}">
        <p14:creationId xmlns:p14="http://schemas.microsoft.com/office/powerpoint/2010/main" val="31153889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wrap="square" tIns="91425">
            <a:spAutoFit/>
          </a:bodyPr>
          <a:lstStyle/>
          <a:p>
            <a:r>
              <a:rPr lang="en-IN" dirty="0" smtClean="0"/>
              <a:t>Figure </a:t>
            </a:r>
            <a:r>
              <a:rPr lang="en-IN" dirty="0"/>
              <a:t>9.24 </a:t>
            </a:r>
            <a:r>
              <a:rPr lang="en-IN" dirty="0" smtClean="0"/>
              <a:t>Using </a:t>
            </a:r>
            <a:r>
              <a:rPr lang="en-IN" dirty="0"/>
              <a:t>the </a:t>
            </a:r>
            <a:r>
              <a:rPr lang="en-IN" dirty="0">
                <a:latin typeface="Consolas" panose="020B0609020204030204" pitchFamily="49" charset="0"/>
              </a:rPr>
              <a:t>this</a:t>
            </a:r>
            <a:r>
              <a:rPr lang="en-IN" dirty="0"/>
              <a:t> pointer to refer to object </a:t>
            </a:r>
            <a:r>
              <a:rPr lang="en-IN" dirty="0" smtClean="0"/>
              <a:t>members </a:t>
            </a:r>
            <a:r>
              <a:rPr lang="en-IN" sz="2000" b="0" dirty="0" smtClean="0"/>
              <a:t>(1 of 2)</a:t>
            </a:r>
            <a:endParaRPr lang="en-US" sz="2000" b="0" dirty="0">
              <a:latin typeface="Times New Roman" panose="02020603050405020304" pitchFamily="18" charset="0"/>
            </a:endParaRPr>
          </a:p>
        </p:txBody>
      </p:sp>
      <p:pic>
        <p:nvPicPr>
          <p:cNvPr id="3" name="Picture 2" descr="Computer code has 35 lines. The lines read as follows. Line 1. forward slash forward slash F i g period 9 period 24 colon F i g 09 underscore 24 period c p p. Line 2. forward slash forward slash Using the this pointer to refer to object members period. Line 3. hash include left angle bracket i o Stream right angle bracket. Line 4. using namespace s t d semicolon. Line 5. blank. Line 6. class Test left brace. Line 7. public colon. Line 8, indented once. explicit Test left parenthesis i n t right parenthesis semicolon. Line 9, indented once. void print left parenthesis right parenthesis c o n s t semicolon. Line 10. private colon. Line 11, indented once. i n t x left brace 0 right brace semicolon. Line 12. 1 right brace semicolon. Line 13. blank. Line 14. forward slash forward slash constructor. Line 15. Test colon colon Test left parenthesis i n t value right parenthesis colon x left brace value right brace left brace right brace forward slash forward slash initialize x to value. Line 16. blank."/>
          <p:cNvPicPr>
            <a:picLocks noChangeAspect="1"/>
          </p:cNvPicPr>
          <p:nvPr/>
        </p:nvPicPr>
        <p:blipFill rotWithShape="1">
          <a:blip r:embed="rId2">
            <a:extLst>
              <a:ext uri="{28A0092B-C50C-407E-A947-70E740481C1C}">
                <a14:useLocalDpi xmlns:a14="http://schemas.microsoft.com/office/drawing/2010/main" val="0"/>
              </a:ext>
            </a:extLst>
          </a:blip>
          <a:srcRect t="2369" r="8141"/>
          <a:stretch/>
        </p:blipFill>
        <p:spPr>
          <a:xfrm>
            <a:off x="555561" y="1893998"/>
            <a:ext cx="8032879" cy="3339159"/>
          </a:xfrm>
          <a:prstGeom prst="rect">
            <a:avLst/>
          </a:prstGeom>
        </p:spPr>
      </p:pic>
    </p:spTree>
    <p:extLst>
      <p:ext uri="{BB962C8B-B14F-4D97-AF65-F5344CB8AC3E}">
        <p14:creationId xmlns:p14="http://schemas.microsoft.com/office/powerpoint/2010/main" val="115025779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a:t>Figure 9.24 Using the </a:t>
            </a:r>
            <a:r>
              <a:rPr lang="en-IN" dirty="0">
                <a:latin typeface="Consolas" panose="020B0609020204030204" pitchFamily="49" charset="0"/>
              </a:rPr>
              <a:t>this</a:t>
            </a:r>
            <a:r>
              <a:rPr lang="en-IN" dirty="0"/>
              <a:t> pointer to refer to object members </a:t>
            </a:r>
            <a:r>
              <a:rPr lang="en-IN" sz="2000" b="0" dirty="0" smtClean="0"/>
              <a:t>(2 of </a:t>
            </a:r>
            <a:r>
              <a:rPr lang="en-IN" sz="2000" b="0" dirty="0"/>
              <a:t>2)</a:t>
            </a:r>
            <a:endParaRPr lang="en-US" sz="2000" dirty="0">
              <a:latin typeface="Times New Roman" panose="02020603050405020304" pitchFamily="18" charset="0"/>
            </a:endParaRPr>
          </a:p>
        </p:txBody>
      </p:sp>
      <p:pic>
        <p:nvPicPr>
          <p:cNvPr id="4" name="Picture 3" descr="The code continues. Line 17. forward slash forward slash print, x using implicit then explicit this pointers semicolon. Line 18. forward slash forward slash the parentheses around asterisk this are required. Line 19. void Test colon colon print left parenthesis right parenthesis c o n s t left brace. Line 20, indented once. forward slash forward slash implicitly use the this pointer to access the member x. Line 21, indented once. c out left angle bracket left angle bracket double quote x equals double quote left angle bracket left angle bracket x semicolon. Line 22. blank. Line 23, indented once. forward slash forward slash explicitly use the this pointer and the arrow operator. Line 24, indented once. forward slash forward slash to access the member x. Line 25, indented once. c out left angle bracket left angle bracket double quote back slash n this hyphen right angle bracket x equals double quote left angle bracket left angle bracket this hyphen right angle bracket x semicolon. Line 26. blank. Line 27, indented once. forward slash forward slash explicitly use the dereferenced this pointer and. Line 28, indented once. forward slash forward slash the dot operator to access the member x. Line 29, indented once. c out left angle bracket left angle bracket double quote back slash n left parenthesis asterisk this right parenthesis period x equals double quote left angle bracket left angle bracket left parenthesis asterisk this right parenthesis period x left angle bracket left angle bracket end l semicolon. Line 30. right brace. Line 31. blank. Line 32. i n t main left parenthesis right parenthesis left brace. Line 33, indented once. Test test Object left brace 12 right brace semicolon forward slash forward slash instantiate and initialize test Object. Line 34, indented once. test Object period print left parenthesis right parenthesis semicolon. Line 35. right brace. Computer code output has 3 lines. Computer code output has 3 lines. The lines read as follows. Line 1. x equals 12. Line 2. this hyphen right angle bracket x equals 12. Line 3. left parenthesis asterisk this right parenthesis period x equals 12."/>
          <p:cNvPicPr>
            <a:picLocks noChangeAspect="1"/>
          </p:cNvPicPr>
          <p:nvPr/>
        </p:nvPicPr>
        <p:blipFill>
          <a:blip r:embed="rId2"/>
          <a:stretch>
            <a:fillRect/>
          </a:stretch>
        </p:blipFill>
        <p:spPr>
          <a:xfrm>
            <a:off x="944133" y="1698920"/>
            <a:ext cx="7255733" cy="4526959"/>
          </a:xfrm>
          <a:prstGeom prst="rect">
            <a:avLst/>
          </a:prstGeom>
        </p:spPr>
      </p:pic>
    </p:spTree>
    <p:extLst>
      <p:ext uri="{BB962C8B-B14F-4D97-AF65-F5344CB8AC3E}">
        <p14:creationId xmlns:p14="http://schemas.microsoft.com/office/powerpoint/2010/main" val="264555465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9.14.2 Using the This Pointer to Enable Cascaded Function Calls</a:t>
            </a:r>
            <a:endParaRPr lang="en-US" sz="320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86300"/>
          </a:xfrm>
        </p:spPr>
        <p:txBody>
          <a:bodyPr/>
          <a:lstStyle/>
          <a:p>
            <a:pPr eaLnBrk="1" hangingPunct="1">
              <a:defRPr/>
            </a:pPr>
            <a:r>
              <a:rPr lang="en-US" sz="2400" dirty="0">
                <a:solidFill>
                  <a:srgbClr val="000000"/>
                </a:solidFill>
                <a:latin typeface="+mn-lt"/>
                <a:cs typeface="Times New Roman" pitchFamily="18" charset="0"/>
              </a:rPr>
              <a:t>Another use of the </a:t>
            </a:r>
            <a:r>
              <a:rPr lang="en-US" sz="2400" dirty="0">
                <a:solidFill>
                  <a:srgbClr val="000000"/>
                </a:solidFill>
                <a:latin typeface="Consolas" panose="020B0609020204030204" pitchFamily="49" charset="0"/>
                <a:cs typeface="Times New Roman" pitchFamily="18" charset="0"/>
              </a:rPr>
              <a:t>this</a:t>
            </a:r>
            <a:r>
              <a:rPr lang="en-US" sz="2400" dirty="0">
                <a:solidFill>
                  <a:srgbClr val="000000"/>
                </a:solidFill>
                <a:latin typeface="+mn-lt"/>
                <a:cs typeface="Times New Roman" pitchFamily="18" charset="0"/>
              </a:rPr>
              <a:t> pointer is to enable </a:t>
            </a:r>
            <a:r>
              <a:rPr lang="en-US" sz="2400" b="1" dirty="0">
                <a:solidFill>
                  <a:schemeClr val="tx1"/>
                </a:solidFill>
                <a:latin typeface="+mn-lt"/>
                <a:cs typeface="Times New Roman" pitchFamily="18" charset="0"/>
              </a:rPr>
              <a:t>cascaded member-function calls</a:t>
            </a:r>
            <a:r>
              <a:rPr lang="en-US" sz="2400" dirty="0">
                <a:solidFill>
                  <a:srgbClr val="000000"/>
                </a:solidFill>
                <a:latin typeface="+mn-lt"/>
                <a:cs typeface="Times New Roman" pitchFamily="18" charset="0"/>
              </a:rPr>
              <a:t>—that is, invoking multiple functions sequentially in the same </a:t>
            </a:r>
            <a:r>
              <a:rPr lang="en-US" sz="2400" dirty="0" smtClean="0">
                <a:solidFill>
                  <a:srgbClr val="000000"/>
                </a:solidFill>
                <a:latin typeface="+mn-lt"/>
                <a:cs typeface="Times New Roman" pitchFamily="18" charset="0"/>
              </a:rPr>
              <a:t>statement</a:t>
            </a:r>
            <a:endParaRPr lang="en-US" sz="2400" dirty="0">
              <a:solidFill>
                <a:srgbClr val="000000"/>
              </a:solidFill>
              <a:latin typeface="+mn-lt"/>
              <a:cs typeface="Times New Roman" pitchFamily="18" charset="0"/>
            </a:endParaRPr>
          </a:p>
          <a:p>
            <a:pPr eaLnBrk="1" hangingPunct="1">
              <a:defRPr/>
            </a:pPr>
            <a:r>
              <a:rPr lang="en-US" sz="2400" dirty="0">
                <a:solidFill>
                  <a:srgbClr val="000000"/>
                </a:solidFill>
                <a:latin typeface="+mn-lt"/>
                <a:cs typeface="Times New Roman" pitchFamily="18" charset="0"/>
              </a:rPr>
              <a:t>The program of </a:t>
            </a:r>
            <a:r>
              <a:rPr lang="en-US" sz="2400" dirty="0" smtClean="0">
                <a:solidFill>
                  <a:srgbClr val="000000"/>
                </a:solidFill>
                <a:latin typeface="+mn-lt"/>
                <a:cs typeface="Times New Roman" pitchFamily="18" charset="0"/>
              </a:rPr>
              <a:t>Figures </a:t>
            </a:r>
            <a:r>
              <a:rPr lang="en-US" sz="2400" dirty="0">
                <a:solidFill>
                  <a:srgbClr val="000000"/>
                </a:solidFill>
                <a:latin typeface="+mn-lt"/>
                <a:cs typeface="Times New Roman" pitchFamily="18" charset="0"/>
              </a:rPr>
              <a:t>9.25–9.27 modifies class </a:t>
            </a:r>
            <a:r>
              <a:rPr lang="en-US" sz="2400" dirty="0">
                <a:solidFill>
                  <a:srgbClr val="000000"/>
                </a:solidFill>
                <a:latin typeface="Consolas" panose="020B0609020204030204" pitchFamily="49" charset="0"/>
                <a:cs typeface="Times New Roman" pitchFamily="18" charset="0"/>
              </a:rPr>
              <a:t>Time’s</a:t>
            </a:r>
            <a:r>
              <a:rPr lang="en-US" sz="2400" dirty="0">
                <a:solidFill>
                  <a:srgbClr val="000000"/>
                </a:solidFill>
                <a:latin typeface="+mn-lt"/>
                <a:cs typeface="Times New Roman" pitchFamily="18" charset="0"/>
              </a:rPr>
              <a:t> set functions </a:t>
            </a:r>
            <a:r>
              <a:rPr lang="en-US" sz="2400" dirty="0">
                <a:solidFill>
                  <a:srgbClr val="000000"/>
                </a:solidFill>
                <a:latin typeface="Consolas" panose="020B0609020204030204" pitchFamily="49" charset="0"/>
                <a:cs typeface="Times New Roman" pitchFamily="18" charset="0"/>
              </a:rPr>
              <a:t>setTime</a:t>
            </a:r>
            <a:r>
              <a:rPr lang="en-US" sz="2400" dirty="0">
                <a:solidFill>
                  <a:srgbClr val="000000"/>
                </a:solidFill>
                <a:latin typeface="+mn-lt"/>
                <a:cs typeface="Times New Roman" pitchFamily="18" charset="0"/>
              </a:rPr>
              <a:t>, </a:t>
            </a:r>
            <a:r>
              <a:rPr lang="en-US" sz="2400" dirty="0">
                <a:solidFill>
                  <a:srgbClr val="000000"/>
                </a:solidFill>
                <a:latin typeface="Consolas" panose="020B0609020204030204" pitchFamily="49" charset="0"/>
                <a:cs typeface="Times New Roman" pitchFamily="18" charset="0"/>
              </a:rPr>
              <a:t>setHour</a:t>
            </a:r>
            <a:r>
              <a:rPr lang="en-US" sz="2400" dirty="0">
                <a:solidFill>
                  <a:srgbClr val="000000"/>
                </a:solidFill>
                <a:latin typeface="+mn-lt"/>
                <a:cs typeface="Times New Roman" pitchFamily="18" charset="0"/>
              </a:rPr>
              <a:t>, </a:t>
            </a:r>
            <a:r>
              <a:rPr lang="en-US" sz="2400" dirty="0">
                <a:solidFill>
                  <a:srgbClr val="000000"/>
                </a:solidFill>
                <a:latin typeface="Consolas" panose="020B0609020204030204" pitchFamily="49" charset="0"/>
                <a:cs typeface="Times New Roman" pitchFamily="18" charset="0"/>
              </a:rPr>
              <a:t>setMinute</a:t>
            </a:r>
            <a:r>
              <a:rPr lang="en-US" sz="2400" dirty="0">
                <a:solidFill>
                  <a:srgbClr val="000000"/>
                </a:solidFill>
                <a:latin typeface="+mn-lt"/>
                <a:cs typeface="Times New Roman" pitchFamily="18" charset="0"/>
              </a:rPr>
              <a:t> and </a:t>
            </a:r>
            <a:r>
              <a:rPr lang="en-US" sz="2400" dirty="0">
                <a:solidFill>
                  <a:srgbClr val="000000"/>
                </a:solidFill>
                <a:latin typeface="Consolas" panose="020B0609020204030204" pitchFamily="49" charset="0"/>
                <a:cs typeface="Times New Roman" pitchFamily="18" charset="0"/>
              </a:rPr>
              <a:t>setSecond</a:t>
            </a:r>
            <a:r>
              <a:rPr lang="en-US" sz="2400" dirty="0">
                <a:solidFill>
                  <a:srgbClr val="000000"/>
                </a:solidFill>
                <a:latin typeface="+mn-lt"/>
                <a:cs typeface="Times New Roman" pitchFamily="18" charset="0"/>
              </a:rPr>
              <a:t> such that each returns a reference to a </a:t>
            </a:r>
            <a:r>
              <a:rPr lang="en-US" sz="2400" dirty="0">
                <a:solidFill>
                  <a:srgbClr val="000000"/>
                </a:solidFill>
                <a:latin typeface="Consolas" panose="020B0609020204030204" pitchFamily="49" charset="0"/>
                <a:cs typeface="Times New Roman" pitchFamily="18" charset="0"/>
              </a:rPr>
              <a:t>Time</a:t>
            </a:r>
            <a:r>
              <a:rPr lang="en-US" sz="2400" dirty="0">
                <a:solidFill>
                  <a:srgbClr val="000000"/>
                </a:solidFill>
                <a:latin typeface="+mn-lt"/>
                <a:cs typeface="Times New Roman" pitchFamily="18" charset="0"/>
              </a:rPr>
              <a:t> object to enable cascaded member-function calls</a:t>
            </a:r>
            <a:r>
              <a:rPr lang="en-US" sz="2400" dirty="0" smtClean="0">
                <a:solidFill>
                  <a:srgbClr val="000000"/>
                </a:solidFill>
                <a:latin typeface="+mn-lt"/>
                <a:cs typeface="Times New Roman" pitchFamily="18" charset="0"/>
              </a:rPr>
              <a:t>.</a:t>
            </a:r>
            <a:endParaRPr lang="en-US" sz="2400" dirty="0">
              <a:solidFill>
                <a:srgbClr val="000000"/>
              </a:solidFill>
              <a:latin typeface="+mn-lt"/>
              <a:cs typeface="Times New Roman" pitchFamily="18" charset="0"/>
            </a:endParaRPr>
          </a:p>
          <a:p>
            <a:pPr eaLnBrk="1" hangingPunct="1">
              <a:defRPr/>
            </a:pPr>
            <a:r>
              <a:rPr lang="en-US" sz="2400" dirty="0">
                <a:solidFill>
                  <a:srgbClr val="000000"/>
                </a:solidFill>
                <a:latin typeface="+mn-lt"/>
                <a:cs typeface="Times New Roman" pitchFamily="18" charset="0"/>
              </a:rPr>
              <a:t>The last statement in the body of each of these member functions returns * into a return type of </a:t>
            </a:r>
            <a:r>
              <a:rPr lang="en-US" sz="2400" dirty="0">
                <a:solidFill>
                  <a:srgbClr val="000000"/>
                </a:solidFill>
                <a:latin typeface="Consolas" panose="020B0609020204030204" pitchFamily="49" charset="0"/>
                <a:cs typeface="Times New Roman" pitchFamily="18" charset="0"/>
              </a:rPr>
              <a:t>Time &amp;</a:t>
            </a:r>
            <a:r>
              <a:rPr lang="en-US" sz="2400" dirty="0">
                <a:solidFill>
                  <a:srgbClr val="000000"/>
                </a:solidFill>
                <a:latin typeface="+mn-lt"/>
                <a:cs typeface="Times New Roman" pitchFamily="18" charset="0"/>
              </a:rPr>
              <a:t>.</a:t>
            </a:r>
          </a:p>
          <a:p>
            <a:pPr eaLnBrk="1" hangingPunct="1">
              <a:defRPr/>
            </a:pPr>
            <a:r>
              <a:rPr lang="en-US" sz="2400" dirty="0">
                <a:solidFill>
                  <a:srgbClr val="000000"/>
                </a:solidFill>
                <a:latin typeface="+mn-lt"/>
                <a:cs typeface="Times New Roman" pitchFamily="18" charset="0"/>
              </a:rPr>
              <a:t>The program of </a:t>
            </a:r>
            <a:r>
              <a:rPr lang="en-US" sz="2400" dirty="0" smtClean="0">
                <a:solidFill>
                  <a:srgbClr val="000000"/>
                </a:solidFill>
                <a:latin typeface="+mn-lt"/>
                <a:cs typeface="Times New Roman" pitchFamily="18" charset="0"/>
              </a:rPr>
              <a:t>Figure 9.27 </a:t>
            </a:r>
            <a:r>
              <a:rPr lang="en-US" sz="2400" dirty="0">
                <a:solidFill>
                  <a:srgbClr val="000000"/>
                </a:solidFill>
                <a:latin typeface="+mn-lt"/>
                <a:cs typeface="Times New Roman" pitchFamily="18" charset="0"/>
              </a:rPr>
              <a:t>creates </a:t>
            </a:r>
            <a:r>
              <a:rPr lang="en-US" sz="2400" dirty="0">
                <a:solidFill>
                  <a:srgbClr val="000000"/>
                </a:solidFill>
                <a:latin typeface="Consolas" panose="020B0609020204030204" pitchFamily="49" charset="0"/>
                <a:cs typeface="Times New Roman" pitchFamily="18" charset="0"/>
              </a:rPr>
              <a:t>Time</a:t>
            </a:r>
            <a:r>
              <a:rPr lang="en-US" sz="2400" dirty="0">
                <a:solidFill>
                  <a:srgbClr val="000000"/>
                </a:solidFill>
                <a:latin typeface="+mn-lt"/>
                <a:cs typeface="Times New Roman" pitchFamily="18" charset="0"/>
              </a:rPr>
              <a:t> object t, then uses it in </a:t>
            </a:r>
            <a:r>
              <a:rPr lang="en-US" sz="2400" b="1" dirty="0">
                <a:solidFill>
                  <a:srgbClr val="000000"/>
                </a:solidFill>
                <a:latin typeface="+mn-lt"/>
                <a:cs typeface="Times New Roman" pitchFamily="18" charset="0"/>
              </a:rPr>
              <a:t>cascaded member-function </a:t>
            </a:r>
            <a:r>
              <a:rPr lang="en-US" sz="2400" b="1" dirty="0" smtClean="0">
                <a:solidFill>
                  <a:srgbClr val="000000"/>
                </a:solidFill>
                <a:latin typeface="+mn-lt"/>
                <a:cs typeface="Times New Roman" pitchFamily="18" charset="0"/>
              </a:rPr>
              <a:t>calls</a:t>
            </a:r>
          </a:p>
        </p:txBody>
      </p:sp>
    </p:spTree>
    <p:extLst>
      <p:ext uri="{BB962C8B-B14F-4D97-AF65-F5344CB8AC3E}">
        <p14:creationId xmlns:p14="http://schemas.microsoft.com/office/powerpoint/2010/main" val="2539724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9.25 </a:t>
            </a:r>
            <a:r>
              <a:rPr lang="en-IN" dirty="0" smtClean="0">
                <a:latin typeface="Consolas" panose="020B0609020204030204" pitchFamily="49" charset="0"/>
              </a:rPr>
              <a:t>Time</a:t>
            </a:r>
            <a:r>
              <a:rPr lang="en-IN" dirty="0" smtClean="0"/>
              <a:t> Class Modified </a:t>
            </a:r>
            <a:r>
              <a:rPr lang="en-IN" dirty="0"/>
              <a:t>to </a:t>
            </a:r>
            <a:r>
              <a:rPr lang="en-IN" dirty="0" smtClean="0"/>
              <a:t>Enable Cascaded Member-Function Calls </a:t>
            </a:r>
            <a:r>
              <a:rPr lang="en-IN" sz="2000" b="0" dirty="0" smtClean="0"/>
              <a:t>(1 of 2)</a:t>
            </a:r>
            <a:endParaRPr lang="en-US" sz="2000" b="0" dirty="0">
              <a:latin typeface="Times New Roman" panose="02020603050405020304" pitchFamily="18" charset="0"/>
            </a:endParaRPr>
          </a:p>
        </p:txBody>
      </p:sp>
      <p:pic>
        <p:nvPicPr>
          <p:cNvPr id="3" name="Picture 2" descr="Computer code has 31 lines. The lines read as follows. Line 1. forward slash forward slash F i g period 9 period 25 colon Time period h. Line 2. forward slash forward slash Time class modified to enable cascaded member hyphen function calls period. Line 3. hash include left angle bracket String right angle bracket. Line 4. blank. Line 5. forward slash forward slash Time class definition period. Line 6. forward slash forward slash Member functions defined in Time period c p p period. Line 7. hash if n d e f TIME underscore H. Line 8. hash define TIME underscore H. Line 9. blank. Line 10. class Time left brace. Line 11. public colon. Line 12, indented once. explicit Time left parenthesis i n t equals 0 comma i n t equals 0 comma i n t equals 0 right parenthesis semicolon forward slash forward slash default constructor. Line 13. blank. Line 14, indented once. forward slash forward slash set functions left parenthesis the Time ampersand return types enable cascading right parenthesis. Line 15, indented once. Time ampersand set Time left parenthesis i n t comma i n t comma i n t right parenthesis semicolon forward slash forward slash set hour comma minute comma second. Line 16, indented once. Time ampersand set Hour left parenthesis i n t right parenthesis semicolon forward slash forward slash set hour. Line 17, indented once. Time ampersand set Minute left parenthesis i n t right parenthesis semicolon forward slash forward slash set minute. Line 18, indented once. Time ampersand set Second left parenthesis i n t right parenthesis semicolon forward slash forward slash set second. Line 14 to line 18 are highlighted. Line 19. blank."/>
          <p:cNvPicPr>
            <a:picLocks noChangeAspect="1"/>
          </p:cNvPicPr>
          <p:nvPr/>
        </p:nvPicPr>
        <p:blipFill>
          <a:blip r:embed="rId2"/>
          <a:stretch>
            <a:fillRect/>
          </a:stretch>
        </p:blipFill>
        <p:spPr>
          <a:xfrm>
            <a:off x="545258" y="1733275"/>
            <a:ext cx="8053484" cy="4096301"/>
          </a:xfrm>
          <a:prstGeom prst="rect">
            <a:avLst/>
          </a:prstGeom>
        </p:spPr>
      </p:pic>
    </p:spTree>
    <p:extLst>
      <p:ext uri="{BB962C8B-B14F-4D97-AF65-F5344CB8AC3E}">
        <p14:creationId xmlns:p14="http://schemas.microsoft.com/office/powerpoint/2010/main" val="394837857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a:t>Figure 9.25 </a:t>
            </a:r>
            <a:r>
              <a:rPr lang="en-IN" dirty="0">
                <a:latin typeface="Consolas" panose="020B0609020204030204" pitchFamily="49" charset="0"/>
              </a:rPr>
              <a:t>Time</a:t>
            </a:r>
            <a:r>
              <a:rPr lang="en-IN" dirty="0"/>
              <a:t> Class Modified to Enable Cascaded Member-Function </a:t>
            </a:r>
            <a:r>
              <a:rPr lang="en-IN" dirty="0" smtClean="0"/>
              <a:t>Calls </a:t>
            </a:r>
            <a:r>
              <a:rPr lang="en-IN" sz="2000" b="0" dirty="0" smtClean="0"/>
              <a:t>(2 of 2</a:t>
            </a:r>
            <a:r>
              <a:rPr lang="en-IN" sz="2000" b="0" dirty="0"/>
              <a:t>)</a:t>
            </a:r>
            <a:endParaRPr lang="en-US" dirty="0">
              <a:latin typeface="Times New Roman" panose="02020603050405020304" pitchFamily="18" charset="0"/>
            </a:endParaRPr>
          </a:p>
        </p:txBody>
      </p:sp>
      <p:pic>
        <p:nvPicPr>
          <p:cNvPr id="4" name="Picture 3" descr="The code continues. Line 20, indented once. unsigned i n t get Hour left parenthesis right parenthesis c o n s t semicolon forward slash forward slash return hour. Line 21, indented once. unsigned i n t get Minute left parenthesis right parenthesis c o n s t semicolon forward slash forward slash return minute. Line 22, indented once. unsigned i n t get Second left parenthesis right parenthesis c o n s t semicolon forward slash forward slash return second. Line 23, indented once. s t d colon colon String to Universal String left parenthesis right parenthesis c o n s t semicolon forward slash forward slash 24 hyphen hour time format String. Line 24, indented once. s t d colon colon String to standard String left parenthesis right parenthesis c o n s t semicolon forward slash forward slash 12 hyphen hour time format String. Line 25. private colon. Line 26, indented once. unsigned i n t hour left brace 0 right brace semicolon forward slash forward slash 0 hyphen 23 left parenthesis 24 hyphen hour clock format right parenthesis. Line 27, indented once. unsigned i n t minute left brace 0 right brace semicolon forward slash forward slash 0 hyphen 59. Line 28, indented once. unsigned i n t second left brace 0 right brace semicolon forward slash forward slash 0 hyphen 59. Line 29. right brace semicolon. Line 30. blank. Line 31. hash end if."/>
          <p:cNvPicPr>
            <a:picLocks noChangeAspect="1"/>
          </p:cNvPicPr>
          <p:nvPr/>
        </p:nvPicPr>
        <p:blipFill rotWithShape="1">
          <a:blip r:embed="rId2"/>
          <a:srcRect l="2390" t="686" r="2037" b="-1"/>
          <a:stretch/>
        </p:blipFill>
        <p:spPr>
          <a:xfrm>
            <a:off x="604944" y="2177642"/>
            <a:ext cx="7962990" cy="2694218"/>
          </a:xfrm>
          <a:prstGeom prst="rect">
            <a:avLst/>
          </a:prstGeom>
        </p:spPr>
      </p:pic>
    </p:spTree>
    <p:extLst>
      <p:ext uri="{BB962C8B-B14F-4D97-AF65-F5344CB8AC3E}">
        <p14:creationId xmlns:p14="http://schemas.microsoft.com/office/powerpoint/2010/main" val="30740603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23006" cy="1477297"/>
          </a:xfrm>
        </p:spPr>
        <p:txBody>
          <a:bodyPr wrap="square" tIns="91425" anchor="b">
            <a:spAutoFit/>
          </a:bodyPr>
          <a:lstStyle/>
          <a:p>
            <a:r>
              <a:rPr lang="en-IN" sz="2800" dirty="0" smtClean="0"/>
              <a:t>Figure </a:t>
            </a:r>
            <a:r>
              <a:rPr lang="en-IN" sz="2800" dirty="0"/>
              <a:t>9.26 </a:t>
            </a:r>
            <a:r>
              <a:rPr lang="en-IN" sz="2800" dirty="0" smtClean="0">
                <a:latin typeface="Consolas" panose="020B0609020204030204" pitchFamily="49" charset="0"/>
              </a:rPr>
              <a:t>Time</a:t>
            </a:r>
            <a:r>
              <a:rPr lang="en-IN" sz="2800" dirty="0" smtClean="0"/>
              <a:t> Class Member-Function Definitions Modified </a:t>
            </a:r>
            <a:r>
              <a:rPr lang="en-IN" sz="2800" dirty="0"/>
              <a:t>to </a:t>
            </a:r>
            <a:r>
              <a:rPr lang="en-IN" sz="2800" dirty="0" smtClean="0"/>
              <a:t>Enable Cascaded Member-Function Calls </a:t>
            </a:r>
            <a:r>
              <a:rPr lang="en-IN" sz="2000" b="0" dirty="0" smtClean="0"/>
              <a:t>(1 of 4)</a:t>
            </a:r>
            <a:endParaRPr lang="en-US" sz="2000" b="0" dirty="0">
              <a:latin typeface="Times New Roman" panose="02020603050405020304" pitchFamily="18" charset="0"/>
            </a:endParaRPr>
          </a:p>
        </p:txBody>
      </p:sp>
      <p:pic>
        <p:nvPicPr>
          <p:cNvPr id="4" name="Picture 3" descr="Computer code has 84 lines. The lines read as follows. Line 1. forward slash forward slash F i g period 9 period 26 colon Time period c p p. Line 2. forward slash forward slash Time class member hyphen function definitions period. Line 3. hash include left angle bracket i o m a n i p right angle bracket. Line 4. hash include left angle bracket s Stream right angle bracket. Line 5. hash include left angle bracket s t d except right angle bracket. Line 6. hash include double quote Time period h double quote forward slash forward slash Time class definition. Line 7. using namespace s t d semicolon. Line 8. blank. Line 9. forward slash forward slash constructor function to initialize private data semicolon. Line 10. forward slash forward slash calls member function set Time to set variables semicolon. Line 11. forward slash forward slash default values are 0 left parenthesis see class definition right parenthesis. Line 12. Time colon colon Time left parenthesis i n t, h r comma i n t min comma i n t sec right parenthesis left brace. Line 13, indented once. set Time left parenthesis h r comma min comma sec right parenthesis semicolon. Line 14. right brace. Line 15. blank. Line 16. forward slash forward slash set values of hour comma minute comma and second. Line 17. Time ampersand Time colon colon set Time left parenthesis i n t h comma i n t m comma i n t s right parenthesis left brace forward slash forward slash note Time ampersand return. Line 18, indented once. set Hour left parenthesis h right parenthesis semicolon. Line 19, indented once. 19 set Minute left parenthesis m right parenthesis semicolon. Line 20, indented once. 20 set Second left parenthesis s right parenthesis semicolon. Line 21, indented once. return asterisk this semicolon forward slash forward slash enables cascading. Line 22. right brace. Line 23. blank."/>
          <p:cNvPicPr>
            <a:picLocks noChangeAspect="1"/>
          </p:cNvPicPr>
          <p:nvPr/>
        </p:nvPicPr>
        <p:blipFill>
          <a:blip r:embed="rId2"/>
          <a:stretch>
            <a:fillRect/>
          </a:stretch>
        </p:blipFill>
        <p:spPr>
          <a:xfrm>
            <a:off x="1033660" y="1809175"/>
            <a:ext cx="6676630" cy="4492346"/>
          </a:xfrm>
          <a:prstGeom prst="rect">
            <a:avLst/>
          </a:prstGeom>
        </p:spPr>
      </p:pic>
    </p:spTree>
    <p:extLst>
      <p:ext uri="{BB962C8B-B14F-4D97-AF65-F5344CB8AC3E}">
        <p14:creationId xmlns:p14="http://schemas.microsoft.com/office/powerpoint/2010/main" val="313388395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477297"/>
          </a:xfrm>
        </p:spPr>
        <p:txBody>
          <a:bodyPr wrap="square" tIns="91425" anchor="b">
            <a:spAutoFit/>
          </a:bodyPr>
          <a:lstStyle/>
          <a:p>
            <a:r>
              <a:rPr lang="en-IN" sz="2800" dirty="0"/>
              <a:t>Figure 9.26 </a:t>
            </a:r>
            <a:r>
              <a:rPr lang="en-IN" sz="2800" dirty="0">
                <a:latin typeface="Consolas" panose="020B0609020204030204" pitchFamily="49" charset="0"/>
              </a:rPr>
              <a:t>Time</a:t>
            </a:r>
            <a:r>
              <a:rPr lang="en-IN" sz="2800" dirty="0"/>
              <a:t> Class Member-Function Definitions Modified to Enable Cascaded Member-Function </a:t>
            </a:r>
            <a:r>
              <a:rPr lang="en-IN" sz="2800" dirty="0" smtClean="0"/>
              <a:t>Calls </a:t>
            </a:r>
            <a:r>
              <a:rPr lang="en-IN" sz="2000" b="0" dirty="0" smtClean="0"/>
              <a:t>(2 </a:t>
            </a:r>
            <a:r>
              <a:rPr lang="en-IN" sz="2000" b="0" dirty="0"/>
              <a:t>of </a:t>
            </a:r>
            <a:r>
              <a:rPr lang="en-IN" sz="2000" b="0" dirty="0" smtClean="0"/>
              <a:t>4)</a:t>
            </a:r>
            <a:endParaRPr lang="en-US" sz="2000" dirty="0">
              <a:latin typeface="Times New Roman" panose="02020603050405020304" pitchFamily="18" charset="0"/>
            </a:endParaRPr>
          </a:p>
        </p:txBody>
      </p:sp>
      <p:pic>
        <p:nvPicPr>
          <p:cNvPr id="3" name="Picture 2" descr="The code continues. Line 24. forward slash forward slash set hour value. Line 25. Time ampersand Time colon colon set Hour left parenthesis i n t h right parenthesis left brace forward slash forward slash note Time ampersand return. Line 25. Time ampersand Time colon colon set Hour left parenthesis i n t h right parenthesis left brace forward slash forward slash note Time ampersand return. Line 26, indented once. if left parenthesis h right angle bracket equals 0 ampersand ampersand h left angle bracket 24 right parenthesis left brace. Line 27, indented twice. hour equals h semicolon. Line 28, indented once. right brace. Line 29, indented once. else left brace. Line 30, indented twice. throw invalid underscore argument left parenthesis double quote hour must be 0 hyphen 23 double quote right parenthesis semicolon. Line 31, indented once. right brace. Line 32. blank. Line 33, indented once. return asterisk this semicolon forward slash forward slash enables cascading. Line 34. right brace. Line 35. blank. Line 36. forward slash forward slash set minute value. Line 37. Time ampersand Time colon colon set Minute left parenthesis i n t m right parenthesis left brace forward slash forward slash note Time ampersand return. Line 38, indented once. if left parenthesis m right angle bracket equals 0 ampersand ampersand m left angle bracket 60 right parenthesis left brace. Line 39, indented twice. minute equals m semicolon. Line 40, indented once. right brace. Line 41, indented once. else left brace. Line 42, indented twice. throw invalid underscore argument left parenthesis double quote minute must be 0 hyphen 59 double quote right parenthesis semicolon. Line 43, indented once. right brace. Line 44. blank. Line 45, indented once. return asterisk this semicolon forward slash forward slash enables cascading. Line 46. right brace."/>
          <p:cNvPicPr>
            <a:picLocks noChangeAspect="1"/>
          </p:cNvPicPr>
          <p:nvPr/>
        </p:nvPicPr>
        <p:blipFill>
          <a:blip r:embed="rId2"/>
          <a:stretch>
            <a:fillRect/>
          </a:stretch>
        </p:blipFill>
        <p:spPr>
          <a:xfrm>
            <a:off x="1651267" y="1851219"/>
            <a:ext cx="5565239" cy="4527163"/>
          </a:xfrm>
          <a:prstGeom prst="rect">
            <a:avLst/>
          </a:prstGeom>
        </p:spPr>
      </p:pic>
    </p:spTree>
    <p:extLst>
      <p:ext uri="{BB962C8B-B14F-4D97-AF65-F5344CB8AC3E}">
        <p14:creationId xmlns:p14="http://schemas.microsoft.com/office/powerpoint/2010/main" val="3180999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latin typeface="Times New Roman" panose="02020603050405020304" pitchFamily="18" charset="0"/>
                <a:cs typeface="Times New Roman" panose="02020603050405020304" pitchFamily="18" charset="0"/>
              </a:rPr>
              <a:t>9.2.1</a:t>
            </a: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Interface </a:t>
            </a:r>
            <a:r>
              <a:rPr lang="en-US" dirty="0">
                <a:solidFill>
                  <a:schemeClr val="tx2"/>
                </a:solidFill>
                <a:latin typeface="Times New Roman" panose="02020603050405020304" pitchFamily="18" charset="0"/>
                <a:cs typeface="Times New Roman" panose="02020603050405020304" pitchFamily="18" charset="0"/>
              </a:rPr>
              <a:t>of a </a:t>
            </a:r>
            <a:r>
              <a:rPr lang="en-US" dirty="0" smtClean="0">
                <a:solidFill>
                  <a:schemeClr val="tx2"/>
                </a:solidFill>
                <a:latin typeface="Times New Roman" panose="02020603050405020304" pitchFamily="18" charset="0"/>
                <a:cs typeface="Times New Roman" panose="02020603050405020304" pitchFamily="18" charset="0"/>
              </a:rPr>
              <a:t>Class </a:t>
            </a:r>
            <a:r>
              <a:rPr lang="en-US" sz="2000" b="0" dirty="0" smtClean="0">
                <a:solidFill>
                  <a:schemeClr val="tx2"/>
                </a:solidFill>
                <a:latin typeface="Times New Roman" panose="02020603050405020304" pitchFamily="18" charset="0"/>
                <a:cs typeface="Times New Roman" panose="02020603050405020304" pitchFamily="18" charset="0"/>
              </a:rPr>
              <a:t>(2 of 2)</a:t>
            </a:r>
            <a:endParaRPr lang="en-IN"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93920"/>
          </a:xfrm>
        </p:spPr>
        <p:txBody>
          <a:bodyPr/>
          <a:lstStyle/>
          <a:p>
            <a:pPr marL="741600" lvl="1" indent="-284400">
              <a:tabLst>
                <a:tab pos="176213" algn="l"/>
              </a:tabLst>
            </a:pPr>
            <a:r>
              <a:rPr lang="en-US" sz="2200" dirty="0">
                <a:latin typeface="+mn-lt"/>
              </a:rPr>
              <a:t>The interface specifies what operations a radio permits users to perform but does not specify how the operations are implemented inside the radio</a:t>
            </a:r>
            <a:r>
              <a:rPr lang="en-US" sz="2200" dirty="0" smtClean="0">
                <a:latin typeface="+mn-lt"/>
              </a:rPr>
              <a:t>.</a:t>
            </a:r>
            <a:endParaRPr lang="en-US" sz="2200" dirty="0">
              <a:latin typeface="+mn-lt"/>
            </a:endParaRPr>
          </a:p>
          <a:p>
            <a:r>
              <a:rPr lang="en-US" sz="2200" dirty="0">
                <a:latin typeface="+mn-lt"/>
              </a:rPr>
              <a:t>Interface of a class describes what services a class’s clients can use and how to request those services, but not how the class carries out the services</a:t>
            </a:r>
          </a:p>
          <a:p>
            <a:r>
              <a:rPr lang="en-US" sz="2200" dirty="0">
                <a:latin typeface="+mn-lt"/>
              </a:rPr>
              <a:t>A class’s public interface consists of the class’s public member functions (also known as the class’s public services)</a:t>
            </a:r>
          </a:p>
          <a:p>
            <a:r>
              <a:rPr lang="en-US" sz="2200" dirty="0">
                <a:latin typeface="+mn-lt"/>
              </a:rPr>
              <a:t>You can specify a class’s interface by writing a class definition that lists only the class’s member-function prototypes and the class’s data </a:t>
            </a:r>
            <a:r>
              <a:rPr lang="en-US" sz="2200" dirty="0" smtClean="0">
                <a:latin typeface="+mn-lt"/>
              </a:rPr>
              <a:t>members</a:t>
            </a:r>
            <a:endParaRPr lang="en-US" sz="2200" dirty="0">
              <a:latin typeface="+mn-lt"/>
            </a:endParaRPr>
          </a:p>
        </p:txBody>
      </p:sp>
    </p:spTree>
    <p:extLst>
      <p:ext uri="{BB962C8B-B14F-4D97-AF65-F5344CB8AC3E}">
        <p14:creationId xmlns:p14="http://schemas.microsoft.com/office/powerpoint/2010/main" val="2825251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42671" cy="1477297"/>
          </a:xfrm>
        </p:spPr>
        <p:txBody>
          <a:bodyPr wrap="square" tIns="91425" anchor="b">
            <a:spAutoFit/>
          </a:bodyPr>
          <a:lstStyle/>
          <a:p>
            <a:r>
              <a:rPr lang="en-IN" sz="2800" dirty="0"/>
              <a:t>Figure 9.26 </a:t>
            </a:r>
            <a:r>
              <a:rPr lang="en-IN" sz="2800" dirty="0">
                <a:latin typeface="Consolas" panose="020B0609020204030204" pitchFamily="49" charset="0"/>
              </a:rPr>
              <a:t>Time</a:t>
            </a:r>
            <a:r>
              <a:rPr lang="en-IN" sz="2800" dirty="0"/>
              <a:t> Class Member-Function Definitions Modified to Enable Cascaded Member-Function </a:t>
            </a:r>
            <a:r>
              <a:rPr lang="en-IN" sz="2800" dirty="0" smtClean="0"/>
              <a:t>Calls </a:t>
            </a:r>
            <a:r>
              <a:rPr lang="en-IN" sz="2000" b="0" dirty="0" smtClean="0"/>
              <a:t>(3 </a:t>
            </a:r>
            <a:r>
              <a:rPr lang="en-IN" sz="2000" b="0" dirty="0"/>
              <a:t>of </a:t>
            </a:r>
            <a:r>
              <a:rPr lang="en-IN" sz="2000" b="0" dirty="0" smtClean="0"/>
              <a:t>4)</a:t>
            </a:r>
            <a:endParaRPr lang="en-US" sz="2000" dirty="0">
              <a:latin typeface="Times New Roman" panose="02020603050405020304" pitchFamily="18" charset="0"/>
            </a:endParaRPr>
          </a:p>
        </p:txBody>
      </p:sp>
      <p:pic>
        <p:nvPicPr>
          <p:cNvPr id="4" name="Picture 3" descr="The code continues. Line 47. blank. Line 48. forward slash forward slash set second value. Line 49. Time ampersand Time colon colon set Second left parenthesis i n t s right parenthesis left brace forward slash forward slash note Time ampersand return. Line 50, indented once. if left parenthesis s right angle bracket equals 0 ampersand ampersand s left angle bracket 60 right parenthesis left brace. Line 51, indented twice. second equals s semicolon. Line 52, indented once. right brace. Line 53, indented once. else left brace. Line 54, indented twice. throw invalid underscore argument left parenthesis double quote second must be 0 hyphen 59 double quote right parenthesis semicolon. Line 55, indented once. right brace. Line 56. blank. Line 57, indented once. return asterisk this semicolon forward slash forward slash enables cascading. Line 58. right brace. Line 59. blank. Line 60. forward slash forward slash get hour value. Line 61. unsigned i n t Time colon colon get Hour left parenthesis right parenthesis c o n s t left brace return hour semicolon right brace. Line 62. blank. Line 63. forward slash forward slash get minute value. Line 64. unsigned i n t Time colon colon get Minute left parenthesis right parenthesis c o n s t left brace return minute semicolon right brace. Line 65. blank. Line 66. forward slash forward slash get second value. Line 67. unsigned i n t Time colon colon get Second left parenthesis right parenthesis c o n s t left brace return second semicolon right brace. Line 68. blank."/>
          <p:cNvPicPr>
            <a:picLocks noChangeAspect="1"/>
          </p:cNvPicPr>
          <p:nvPr/>
        </p:nvPicPr>
        <p:blipFill>
          <a:blip r:embed="rId2"/>
          <a:stretch>
            <a:fillRect/>
          </a:stretch>
        </p:blipFill>
        <p:spPr>
          <a:xfrm>
            <a:off x="1404493" y="1840180"/>
            <a:ext cx="6068313" cy="4530191"/>
          </a:xfrm>
          <a:prstGeom prst="rect">
            <a:avLst/>
          </a:prstGeom>
        </p:spPr>
      </p:pic>
    </p:spTree>
    <p:extLst>
      <p:ext uri="{BB962C8B-B14F-4D97-AF65-F5344CB8AC3E}">
        <p14:creationId xmlns:p14="http://schemas.microsoft.com/office/powerpoint/2010/main" val="35506142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85749"/>
            <a:ext cx="8303342" cy="1419225"/>
          </a:xfrm>
        </p:spPr>
        <p:txBody>
          <a:bodyPr anchor="b"/>
          <a:lstStyle/>
          <a:p>
            <a:r>
              <a:rPr lang="en-IN" sz="2800" dirty="0"/>
              <a:t>Figure 9.26 </a:t>
            </a:r>
            <a:r>
              <a:rPr lang="en-IN" sz="2800" dirty="0">
                <a:latin typeface="Consolas" panose="020B0609020204030204" pitchFamily="49" charset="0"/>
              </a:rPr>
              <a:t>Time</a:t>
            </a:r>
            <a:r>
              <a:rPr lang="en-IN" sz="2800" dirty="0"/>
              <a:t> Class Member-Function Definitions Modified to Enable Cascaded Member-Function </a:t>
            </a:r>
            <a:r>
              <a:rPr lang="en-IN" sz="2800" dirty="0" smtClean="0"/>
              <a:t>Calls </a:t>
            </a:r>
            <a:r>
              <a:rPr lang="en-IN" sz="2000" b="0" dirty="0" smtClean="0"/>
              <a:t>(4 </a:t>
            </a:r>
            <a:r>
              <a:rPr lang="en-IN" sz="2000" b="0" dirty="0"/>
              <a:t>of 4)</a:t>
            </a:r>
            <a:endParaRPr lang="en-US" sz="2000" dirty="0"/>
          </a:p>
        </p:txBody>
      </p:sp>
      <p:pic>
        <p:nvPicPr>
          <p:cNvPr id="4" name="Picture 3" descr="The code continues. Line 69. forward slash forward slash return Time as a String in universal hyphen time format left parenthesis HH colon MM colon SS right parenthesis. Line 70. String Time colon colon to Universal String left parenthesis right parenthesis c o n s t left brace. Line 71, indented once. o String Stream output semicolon. Line 72, indented once. output left angle bracket left angle bracket set fill left parenthesis single quote0single quote right parenthesis left angle bracket left angle bracket set w left parenthesis 2 right parenthesis left angle bracket left angle bracket get Hour left parenthesis right parenthesis left angle bracket left angle bracket double quote colon double quote. Line 73, indented twice. left angle bracket left angle bracket set w left parenthesis 2 right parenthesis left angle bracket left angle bracket get Minute left parenthesis right parenthesis left angle bracket left angle bracket double quote colon double quote left angle bracket left angle bracket set w left parenthesis 2 right parenthesis left angle bracket left angle bracket get Second left parenthesis right parenthesis semicolon. Line 74, indented once. return output period S t r left parenthesis right parenthesis semicolon. Line 75. right brace. Line 76. blank. Line 77. forward slash forward slash return Time as String in standard hyphen time format left parenthesis H H colon M M colon S S AM or PM right parenthesis. Line 78. String Time colon colon to standard String left parenthesis right parenthesis c o n s t left brace. Line 79, indented once. o String Stream output semicolon. Line 80, indented once. output left angle bracket left angle bracket left parenthesis left parenthesis get Hour left parenthesis right parenthesis equals equals 0 double pipe get Hour left parenthesis right parenthesis equals equals 12 right parenthesis question mark 12 colon get Hour left parenthesis right parenthesis percent sign 12 right parenthesis. Line 81, indented twice. left angle bracket left angle bracket double quote colon double quote left angle bracket left angle bracket set fill left parenthesis single quote0single quote right parenthesis left angle bracket left angle bracket set w left parenthesis 2 right parenthesis left angle bracket left angle bracket get Minute left parenthesis right parenthesis left angle bracket left angle bracket double quote colon double quote left angle bracket left angle bracket set w left parenthesis 2 right parenthesis. Line 82, indented twice. left angle bracket left angle bracket get Second left parenthesis right parenthesis left angle bracket left angle bracket left parenthesis hour left angle bracket 12 question mark double quote AM double quote colon double quote PM double quote right parenthesis semicolon. Line 83, indented once. return output period S t r left parenthesis right parenthesis semicolon. Line 84. right brace."/>
          <p:cNvPicPr>
            <a:picLocks noChangeAspect="1"/>
          </p:cNvPicPr>
          <p:nvPr/>
        </p:nvPicPr>
        <p:blipFill>
          <a:blip r:embed="rId2"/>
          <a:stretch>
            <a:fillRect/>
          </a:stretch>
        </p:blipFill>
        <p:spPr>
          <a:xfrm>
            <a:off x="529477" y="2157012"/>
            <a:ext cx="7713568" cy="3344075"/>
          </a:xfrm>
          <a:prstGeom prst="rect">
            <a:avLst/>
          </a:prstGeom>
        </p:spPr>
      </p:pic>
    </p:spTree>
    <p:extLst>
      <p:ext uri="{BB962C8B-B14F-4D97-AF65-F5344CB8AC3E}">
        <p14:creationId xmlns:p14="http://schemas.microsoft.com/office/powerpoint/2010/main" val="12001003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9.27 </a:t>
            </a:r>
            <a:r>
              <a:rPr lang="en-IN" dirty="0" smtClean="0"/>
              <a:t>Cascading Member-Function Calls </a:t>
            </a:r>
            <a:r>
              <a:rPr lang="en-IN" dirty="0"/>
              <a:t>with the </a:t>
            </a:r>
            <a:r>
              <a:rPr lang="en-IN" dirty="0" smtClean="0">
                <a:latin typeface="Consolas" panose="020B0609020204030204" pitchFamily="49" charset="0"/>
              </a:rPr>
              <a:t>This</a:t>
            </a:r>
            <a:r>
              <a:rPr lang="en-IN" dirty="0" smtClean="0"/>
              <a:t> Pointer</a:t>
            </a:r>
            <a:endParaRPr lang="en-US" dirty="0">
              <a:latin typeface="Times New Roman" panose="02020603050405020304" pitchFamily="18" charset="0"/>
            </a:endParaRPr>
          </a:p>
        </p:txBody>
      </p:sp>
      <p:pic>
        <p:nvPicPr>
          <p:cNvPr id="3" name="Picture 2" descr="Computer code has 19 lines. The lines read as follows. Line 1. forward slash forward slash F i g period 9 period 27 colon F i g 09 underscore 27 period c p p. Line 2. forward slash forward slash Cascading member hyphen function calls with the this pointer period. Line 3. hash include left angle bracket i o Stream right angle bracket. Line 4. hash include double quote Time period h double quote forward slash forward slash Time class definition. Line 5. 5 using namespace s t d semicolon. Line 6. blank. Line 7. i n t main left parenthesis right parenthesis left brace. Line 8, indented once. Time t semicolon forward slash forward slash create Time object. Line 9. blank. Line 10, indented once. t period set Hour left parenthesis 18 right parenthesis period set Minute left parenthesis 30 right parenthesis period set Second left parenthesis 22 right parenthesis semicolon forward slash forward slash cascaded function calls. Line 11. blank. Line 12, indented once. forward slash forward slash output time in universal and standard formats. Line 13, indented once. c out left angle bracket left angle bracket double quote Universal time colon double quote left angle bracket left angle bracket t period to Universal String left parenthesis right parenthesis. Line 14, indented twice. left angle bracket left angle bracket double quote back slash n Standard time colon double quote left angle bracket left angle bracket t period to standard String left parenthesis right parenthesis semicolon. Line 15. blank. Line 16, indented once. forward slash forward slash cascaded function calls. Line 17, indented once. c out left angle bracket left angle bracket double quote back slash n back slash n New standard time colon double quote. Line 18, indented twice. left angle bracket left angle bracket t period set Time left parenthesis 20 comma 20 comma 20 right parenthesis period to standard String left parenthesis right parenthesis left angle bracket left angle bracket end l semicolon. Line 19. right brace. Computer code output has 3 lines. The lines read as follows. Line 1. Universal time colon 18 colon 30 colon 22. Line 2. Standard time colon 6 colon 30 colon 22 PM. Line 3. New standard time colon 8 colon 20 colon 20 P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71" y="1509584"/>
            <a:ext cx="7818058" cy="4610353"/>
          </a:xfrm>
          <a:prstGeom prst="rect">
            <a:avLst/>
          </a:prstGeom>
        </p:spPr>
      </p:pic>
    </p:spTree>
    <p:extLst>
      <p:ext uri="{BB962C8B-B14F-4D97-AF65-F5344CB8AC3E}">
        <p14:creationId xmlns:p14="http://schemas.microsoft.com/office/powerpoint/2010/main" val="288874065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9.15 Static Class Members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In certain cases, only one copy of a variable should be </a:t>
            </a:r>
            <a:r>
              <a:rPr lang="en-US" altLang="en-US" sz="2400" b="1" kern="1200" dirty="0">
                <a:solidFill>
                  <a:srgbClr val="000000"/>
                </a:solidFill>
                <a:latin typeface="Arial (Body)"/>
                <a:ea typeface="+mn-ea"/>
                <a:cs typeface="Times New Roman" panose="02020603050405020304" pitchFamily="18" charset="0"/>
              </a:rPr>
              <a:t>shared</a:t>
            </a:r>
            <a:r>
              <a:rPr lang="en-US" altLang="en-US" sz="2400" kern="1200" dirty="0">
                <a:solidFill>
                  <a:srgbClr val="000000"/>
                </a:solidFill>
                <a:latin typeface="Arial (Body)"/>
                <a:ea typeface="+mn-ea"/>
                <a:cs typeface="Times New Roman" panose="02020603050405020304" pitchFamily="18" charset="0"/>
              </a:rPr>
              <a:t> by </a:t>
            </a:r>
            <a:r>
              <a:rPr lang="en-US" altLang="en-US" sz="2400" b="1" kern="1200" dirty="0">
                <a:solidFill>
                  <a:srgbClr val="000000"/>
                </a:solidFill>
                <a:latin typeface="Arial (Body)"/>
                <a:ea typeface="+mn-ea"/>
                <a:cs typeface="Times New Roman" panose="02020603050405020304" pitchFamily="18" charset="0"/>
              </a:rPr>
              <a:t>all</a:t>
            </a:r>
            <a:r>
              <a:rPr lang="en-US" altLang="en-US" sz="2400" kern="1200" dirty="0">
                <a:solidFill>
                  <a:srgbClr val="000000"/>
                </a:solidFill>
                <a:latin typeface="Arial (Body)"/>
                <a:ea typeface="+mn-ea"/>
                <a:cs typeface="Times New Roman" panose="02020603050405020304" pitchFamily="18" charset="0"/>
              </a:rPr>
              <a:t> objects of a </a:t>
            </a:r>
            <a:r>
              <a:rPr lang="en-US" altLang="en-US" sz="2400" kern="1200" dirty="0" smtClean="0">
                <a:solidFill>
                  <a:srgbClr val="000000"/>
                </a:solidFill>
                <a:latin typeface="Arial (Body)"/>
                <a:ea typeface="+mn-ea"/>
                <a:cs typeface="Times New Roman" panose="02020603050405020304" pitchFamily="18" charset="0"/>
              </a:rPr>
              <a:t>class.</a:t>
            </a:r>
            <a:endParaRPr lang="en-US" altLang="en-US" sz="2400" kern="1200" dirty="0">
              <a:solidFill>
                <a:srgbClr val="000000"/>
              </a:solidFill>
              <a:latin typeface="Arial (Body)"/>
              <a:ea typeface="+mn-ea"/>
              <a:cs typeface="Times New Roman" panose="02020603050405020304" pitchFamily="18" charset="0"/>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A</a:t>
            </a:r>
            <a:r>
              <a:rPr lang="en-US" altLang="en-US" sz="2400" kern="1200" dirty="0">
                <a:solidFill>
                  <a:srgbClr val="000000"/>
                </a:solidFill>
                <a:latin typeface="Consolas" panose="020B0609020204030204" pitchFamily="49" charset="0"/>
                <a:ea typeface="+mn-ea"/>
                <a:cs typeface="Times New Roman" panose="02020603050405020304" pitchFamily="18" charset="0"/>
              </a:rPr>
              <a:t> </a:t>
            </a:r>
            <a:r>
              <a:rPr lang="en-US" altLang="en-US" sz="2400" b="1" kern="1200" dirty="0">
                <a:solidFill>
                  <a:srgbClr val="000000"/>
                </a:solidFill>
                <a:latin typeface="Consolas" panose="020B0609020204030204" pitchFamily="49" charset="0"/>
                <a:ea typeface="+mn-ea"/>
                <a:cs typeface="Times New Roman" panose="02020603050405020304" pitchFamily="18" charset="0"/>
              </a:rPr>
              <a:t>static </a:t>
            </a:r>
            <a:r>
              <a:rPr lang="en-US" altLang="en-US" sz="2400" b="1" kern="1200" dirty="0">
                <a:solidFill>
                  <a:srgbClr val="000000"/>
                </a:solidFill>
                <a:latin typeface="Arial (Body)"/>
                <a:ea typeface="+mn-ea"/>
                <a:cs typeface="Times New Roman" panose="02020603050405020304" pitchFamily="18" charset="0"/>
              </a:rPr>
              <a:t>data member </a:t>
            </a:r>
            <a:r>
              <a:rPr lang="en-US" altLang="en-US" sz="2400" kern="1200" dirty="0">
                <a:solidFill>
                  <a:srgbClr val="000000"/>
                </a:solidFill>
                <a:latin typeface="Arial (Body)"/>
                <a:ea typeface="+mn-ea"/>
                <a:cs typeface="Times New Roman" panose="02020603050405020304" pitchFamily="18" charset="0"/>
              </a:rPr>
              <a:t>is used for these and other </a:t>
            </a:r>
            <a:r>
              <a:rPr lang="en-US" altLang="en-US" sz="2400" kern="1200" dirty="0" smtClean="0">
                <a:solidFill>
                  <a:srgbClr val="000000"/>
                </a:solidFill>
                <a:latin typeface="Arial (Body)"/>
                <a:ea typeface="+mn-ea"/>
                <a:cs typeface="Times New Roman" panose="02020603050405020304" pitchFamily="18" charset="0"/>
              </a:rPr>
              <a:t>reasons.</a:t>
            </a:r>
            <a:endParaRPr lang="en-US" altLang="en-US" sz="2400" kern="1200" dirty="0">
              <a:solidFill>
                <a:srgbClr val="000000"/>
              </a:solidFill>
              <a:latin typeface="Arial (Body)"/>
              <a:ea typeface="+mn-ea"/>
              <a:cs typeface="Times New Roman" panose="02020603050405020304" pitchFamily="18" charset="0"/>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Times New Roman" panose="02020603050405020304" pitchFamily="18" charset="0"/>
              </a:rPr>
              <a:t>Such a variable represents “classwide” information, i.e., data that is shared by all instances and is not specific to any one object of the </a:t>
            </a:r>
            <a:r>
              <a:rPr lang="en-US" altLang="en-US" sz="2400" kern="1200" dirty="0" smtClean="0">
                <a:solidFill>
                  <a:srgbClr val="000000"/>
                </a:solidFill>
                <a:latin typeface="Arial (Body)"/>
                <a:ea typeface="+mn-ea"/>
                <a:cs typeface="Times New Roman" panose="02020603050405020304" pitchFamily="18" charset="0"/>
              </a:rPr>
              <a:t>class.</a:t>
            </a:r>
            <a:endParaRPr lang="en-US" altLang="en-US" sz="2400" kern="1200" dirty="0">
              <a:solidFill>
                <a:srgbClr val="000000"/>
              </a:solidFill>
              <a:latin typeface="Arial (Body)"/>
              <a:ea typeface="+mn-ea"/>
              <a:cs typeface="Times New Roman" panose="02020603050405020304" pitchFamily="18" charset="0"/>
            </a:endParaRPr>
          </a:p>
        </p:txBody>
      </p:sp>
    </p:spTree>
    <p:extLst>
      <p:ext uri="{BB962C8B-B14F-4D97-AF65-F5344CB8AC3E}">
        <p14:creationId xmlns:p14="http://schemas.microsoft.com/office/powerpoint/2010/main" val="276341388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Performance Tip 9.5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Use </a:t>
            </a:r>
            <a:r>
              <a:rPr lang="en-IN" sz="2400" dirty="0">
                <a:latin typeface="Consolas" panose="020B0609020204030204" pitchFamily="49" charset="0"/>
              </a:rPr>
              <a:t>static</a:t>
            </a:r>
            <a:r>
              <a:rPr lang="en-IN" sz="2400" dirty="0">
                <a:latin typeface="+mn-lt"/>
              </a:rPr>
              <a:t> data members to save storage when a single copy of the data for all objects </a:t>
            </a:r>
            <a:r>
              <a:rPr lang="en-IN" sz="2400" dirty="0" smtClean="0">
                <a:latin typeface="+mn-lt"/>
              </a:rPr>
              <a:t>of a </a:t>
            </a:r>
            <a:r>
              <a:rPr lang="en-IN" sz="2400" dirty="0">
                <a:latin typeface="+mn-lt"/>
              </a:rPr>
              <a:t>class will suffice—such as a constant that can be shared by all objects of the class.</a:t>
            </a:r>
          </a:p>
        </p:txBody>
      </p:sp>
    </p:spTree>
    <p:extLst>
      <p:ext uri="{BB962C8B-B14F-4D97-AF65-F5344CB8AC3E}">
        <p14:creationId xmlns:p14="http://schemas.microsoft.com/office/powerpoint/2010/main" val="3965570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9.15.2 Scope and Initialization of </a:t>
            </a:r>
            <a:r>
              <a:rPr lang="en-US" kern="1200" dirty="0" smtClean="0">
                <a:latin typeface="Consolas" panose="020B0609020204030204" pitchFamily="49" charset="0"/>
                <a:ea typeface="+mj-ea"/>
                <a:cs typeface="+mj-cs"/>
              </a:rPr>
              <a:t>Static</a:t>
            </a:r>
            <a:r>
              <a:rPr lang="en-US" kern="1200" dirty="0" smtClean="0">
                <a:latin typeface="Times New Roman" panose="02020603050405020304" pitchFamily="18" charset="0"/>
                <a:ea typeface="+mj-ea"/>
                <a:cs typeface="+mj-cs"/>
              </a:rPr>
              <a:t> Data Members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7770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Consolas" panose="020B0609020204030204" pitchFamily="49" charset="0"/>
                <a:ea typeface="+mn-ea"/>
                <a:cs typeface="Times New Roman" pitchFamily="18" charset="0"/>
              </a:rPr>
              <a:t>static</a:t>
            </a:r>
            <a:r>
              <a:rPr lang="en-US" sz="2400" kern="1200" dirty="0">
                <a:solidFill>
                  <a:srgbClr val="000000"/>
                </a:solidFill>
                <a:latin typeface="Arial (Body)"/>
                <a:ea typeface="+mn-ea"/>
                <a:cs typeface="Times New Roman" pitchFamily="18" charset="0"/>
              </a:rPr>
              <a:t> data members have </a:t>
            </a:r>
            <a:r>
              <a:rPr lang="en-US" sz="2400" b="1" kern="1200" dirty="0">
                <a:solidFill>
                  <a:srgbClr val="000000"/>
                </a:solidFill>
                <a:latin typeface="Arial (Body)"/>
                <a:ea typeface="+mn-ea"/>
                <a:cs typeface="Times New Roman" pitchFamily="18" charset="0"/>
              </a:rPr>
              <a:t>class </a:t>
            </a:r>
            <a:r>
              <a:rPr lang="en-US" sz="2400" b="1" kern="1200" dirty="0" smtClean="0">
                <a:solidFill>
                  <a:srgbClr val="000000"/>
                </a:solidFill>
                <a:latin typeface="Arial (Body)"/>
                <a:ea typeface="+mn-ea"/>
                <a:cs typeface="Times New Roman" pitchFamily="18" charset="0"/>
              </a:rPr>
              <a:t>scope</a:t>
            </a:r>
            <a:r>
              <a:rPr lang="en-US" sz="2400" i="1" kern="1200" dirty="0" smtClean="0">
                <a:solidFill>
                  <a:srgbClr val="000000"/>
                </a:solidFill>
                <a:latin typeface="Arial (Body)"/>
                <a:ea typeface="+mn-ea"/>
                <a:cs typeface="Times New Roman" pitchFamily="18" charset="0"/>
              </a:rPr>
              <a:t>.</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A </a:t>
            </a:r>
            <a:r>
              <a:rPr lang="en-US" sz="2400" kern="1200" dirty="0">
                <a:solidFill>
                  <a:srgbClr val="000000"/>
                </a:solidFill>
                <a:latin typeface="Consolas" panose="020B0609020204030204" pitchFamily="49" charset="0"/>
                <a:ea typeface="+mn-ea"/>
                <a:cs typeface="Times New Roman" pitchFamily="18" charset="0"/>
              </a:rPr>
              <a:t>static</a:t>
            </a:r>
            <a:r>
              <a:rPr lang="en-US" sz="2400" kern="1200" dirty="0">
                <a:solidFill>
                  <a:srgbClr val="000000"/>
                </a:solidFill>
                <a:latin typeface="Arial (Body)"/>
                <a:ea typeface="+mn-ea"/>
                <a:cs typeface="Times New Roman" pitchFamily="18" charset="0"/>
              </a:rPr>
              <a:t> data member must be initialized </a:t>
            </a:r>
            <a:r>
              <a:rPr lang="en-US" sz="2400" b="1" kern="1200" dirty="0">
                <a:solidFill>
                  <a:srgbClr val="000000"/>
                </a:solidFill>
                <a:latin typeface="Arial (Body)"/>
                <a:ea typeface="+mn-ea"/>
                <a:cs typeface="Times New Roman" pitchFamily="18" charset="0"/>
              </a:rPr>
              <a:t>exactly</a:t>
            </a:r>
            <a:r>
              <a:rPr lang="en-US" sz="2400" kern="1200" dirty="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once.</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Fundamental-</a:t>
            </a:r>
            <a:r>
              <a:rPr lang="en-US" sz="2400" kern="1200" dirty="0">
                <a:solidFill>
                  <a:srgbClr val="000000"/>
                </a:solidFill>
                <a:latin typeface="Consolas" panose="020B0609020204030204" pitchFamily="49" charset="0"/>
                <a:ea typeface="+mn-ea"/>
                <a:cs typeface="Times New Roman" pitchFamily="18" charset="0"/>
              </a:rPr>
              <a:t>type static</a:t>
            </a:r>
            <a:r>
              <a:rPr lang="en-US" sz="2400" kern="1200" dirty="0">
                <a:solidFill>
                  <a:srgbClr val="000000"/>
                </a:solidFill>
                <a:latin typeface="Arial (Body)"/>
                <a:ea typeface="+mn-ea"/>
                <a:cs typeface="Times New Roman" pitchFamily="18" charset="0"/>
              </a:rPr>
              <a:t> data members are initialized by default to </a:t>
            </a:r>
            <a:r>
              <a:rPr lang="en-US" sz="2400" kern="1200" dirty="0" smtClean="0">
                <a:solidFill>
                  <a:srgbClr val="000000"/>
                </a:solidFill>
                <a:latin typeface="Consolas" panose="020B0609020204030204" pitchFamily="49" charset="0"/>
                <a:ea typeface="+mn-ea"/>
                <a:cs typeface="Times New Roman" pitchFamily="18" charset="0"/>
              </a:rPr>
              <a:t>0</a:t>
            </a:r>
            <a:r>
              <a:rPr lang="en-US" sz="2400" kern="1200" dirty="0" smtClean="0">
                <a:solidFill>
                  <a:srgbClr val="000000"/>
                </a:solidFill>
                <a:latin typeface="Arial (Body)"/>
                <a:ea typeface="+mn-ea"/>
                <a:cs typeface="Times New Roman" pitchFamily="18" charset="0"/>
              </a:rPr>
              <a:t>.</a:t>
            </a:r>
            <a:endParaRPr lang="en-US" sz="24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In C++11’s all </a:t>
            </a:r>
            <a:r>
              <a:rPr lang="en-US" sz="2400" kern="1200" dirty="0">
                <a:solidFill>
                  <a:srgbClr val="000000"/>
                </a:solidFill>
                <a:latin typeface="Consolas" panose="020B0609020204030204" pitchFamily="49" charset="0"/>
                <a:ea typeface="+mn-ea"/>
                <a:cs typeface="Times New Roman" pitchFamily="18" charset="0"/>
              </a:rPr>
              <a:t>static const</a:t>
            </a:r>
            <a:r>
              <a:rPr lang="en-US" sz="2400" kern="1200" dirty="0">
                <a:solidFill>
                  <a:srgbClr val="000000"/>
                </a:solidFill>
                <a:latin typeface="Arial (Body)"/>
                <a:ea typeface="+mn-ea"/>
                <a:cs typeface="Times New Roman" pitchFamily="18" charset="0"/>
              </a:rPr>
              <a:t> data members can have in-class initializers</a:t>
            </a:r>
          </a:p>
        </p:txBody>
      </p:sp>
    </p:spTree>
    <p:extLst>
      <p:ext uri="{BB962C8B-B14F-4D97-AF65-F5344CB8AC3E}">
        <p14:creationId xmlns:p14="http://schemas.microsoft.com/office/powerpoint/2010/main" val="346287919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9.15.3 Accessing </a:t>
            </a:r>
            <a:r>
              <a:rPr lang="en-US" kern="1200" dirty="0" smtClean="0">
                <a:latin typeface="Consolas" panose="020B0609020204030204" pitchFamily="49" charset="0"/>
                <a:ea typeface="+mj-ea"/>
                <a:cs typeface="+mj-cs"/>
              </a:rPr>
              <a:t>Static</a:t>
            </a:r>
            <a:r>
              <a:rPr lang="en-US" kern="1200" dirty="0" smtClean="0">
                <a:latin typeface="Times New Roman" panose="02020603050405020304" pitchFamily="18" charset="0"/>
                <a:ea typeface="+mj-ea"/>
                <a:cs typeface="+mj-cs"/>
              </a:rPr>
              <a:t> Data Members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7806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Times New Roman" pitchFamily="18" charset="0"/>
              </a:rPr>
              <a:t>A class’s </a:t>
            </a:r>
            <a:r>
              <a:rPr lang="en-US" sz="1800" kern="1200" dirty="0">
                <a:solidFill>
                  <a:srgbClr val="000000"/>
                </a:solidFill>
                <a:latin typeface="Consolas" panose="020B0609020204030204" pitchFamily="49" charset="0"/>
                <a:ea typeface="+mn-ea"/>
                <a:cs typeface="Times New Roman" pitchFamily="18" charset="0"/>
              </a:rPr>
              <a:t>private</a:t>
            </a:r>
            <a:r>
              <a:rPr lang="en-US" sz="1800" kern="1200" dirty="0">
                <a:solidFill>
                  <a:srgbClr val="000000"/>
                </a:solidFill>
                <a:latin typeface="Arial (Body)"/>
                <a:ea typeface="+mn-ea"/>
                <a:cs typeface="Times New Roman" pitchFamily="18" charset="0"/>
              </a:rPr>
              <a:t> and </a:t>
            </a:r>
            <a:r>
              <a:rPr lang="en-US" sz="1800" kern="1200" dirty="0">
                <a:solidFill>
                  <a:srgbClr val="000000"/>
                </a:solidFill>
                <a:latin typeface="Consolas" panose="020B0609020204030204" pitchFamily="49" charset="0"/>
                <a:ea typeface="+mn-ea"/>
                <a:cs typeface="Times New Roman" pitchFamily="18" charset="0"/>
              </a:rPr>
              <a:t>protected static </a:t>
            </a:r>
            <a:r>
              <a:rPr lang="en-US" sz="1800" kern="1200" dirty="0">
                <a:solidFill>
                  <a:srgbClr val="000000"/>
                </a:solidFill>
                <a:latin typeface="Arial (Body)"/>
                <a:ea typeface="+mn-ea"/>
                <a:cs typeface="Times New Roman" pitchFamily="18" charset="0"/>
              </a:rPr>
              <a:t>members are normally accessed through the class’s </a:t>
            </a:r>
            <a:r>
              <a:rPr lang="en-US" sz="1800" kern="1200" dirty="0">
                <a:solidFill>
                  <a:srgbClr val="000000"/>
                </a:solidFill>
                <a:latin typeface="Consolas" panose="020B0609020204030204" pitchFamily="49" charset="0"/>
                <a:ea typeface="+mn-ea"/>
                <a:cs typeface="Times New Roman" pitchFamily="18" charset="0"/>
              </a:rPr>
              <a:t>public</a:t>
            </a:r>
            <a:r>
              <a:rPr lang="en-US" sz="1800" kern="1200" dirty="0">
                <a:solidFill>
                  <a:srgbClr val="000000"/>
                </a:solidFill>
                <a:latin typeface="Arial (Body)"/>
                <a:ea typeface="+mn-ea"/>
                <a:cs typeface="Times New Roman" pitchFamily="18" charset="0"/>
              </a:rPr>
              <a:t> member functions or </a:t>
            </a:r>
            <a:r>
              <a:rPr lang="en-US" sz="1800" kern="1200" dirty="0" smtClean="0">
                <a:solidFill>
                  <a:srgbClr val="000000"/>
                </a:solidFill>
                <a:latin typeface="Arial (Body)"/>
                <a:ea typeface="+mn-ea"/>
                <a:cs typeface="Times New Roman" pitchFamily="18" charset="0"/>
              </a:rPr>
              <a:t>friends.</a:t>
            </a:r>
            <a:endParaRPr lang="en-US" sz="18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1800" b="1" kern="1200" dirty="0">
                <a:solidFill>
                  <a:srgbClr val="000000"/>
                </a:solidFill>
                <a:latin typeface="Arial (Body)"/>
                <a:ea typeface="+mn-ea"/>
                <a:cs typeface="Times New Roman" pitchFamily="18" charset="0"/>
              </a:rPr>
              <a:t>A class’s </a:t>
            </a:r>
            <a:r>
              <a:rPr lang="en-US" sz="1800" b="1" kern="1200" dirty="0">
                <a:solidFill>
                  <a:srgbClr val="000000"/>
                </a:solidFill>
                <a:latin typeface="Consolas" panose="020B0609020204030204" pitchFamily="49" charset="0"/>
                <a:ea typeface="+mn-ea"/>
                <a:cs typeface="Times New Roman" pitchFamily="18" charset="0"/>
              </a:rPr>
              <a:t>static</a:t>
            </a:r>
            <a:r>
              <a:rPr lang="en-US" sz="1800" b="1" kern="1200" dirty="0">
                <a:solidFill>
                  <a:srgbClr val="000000"/>
                </a:solidFill>
                <a:latin typeface="Arial (Body)"/>
                <a:ea typeface="+mn-ea"/>
                <a:cs typeface="Times New Roman" pitchFamily="18" charset="0"/>
              </a:rPr>
              <a:t> members exist even when no objects of that class </a:t>
            </a:r>
            <a:r>
              <a:rPr lang="en-US" sz="1800" b="1" kern="1200" dirty="0" smtClean="0">
                <a:solidFill>
                  <a:srgbClr val="000000"/>
                </a:solidFill>
                <a:latin typeface="Arial (Body)"/>
                <a:ea typeface="+mn-ea"/>
                <a:cs typeface="Times New Roman" pitchFamily="18" charset="0"/>
              </a:rPr>
              <a:t>exist.</a:t>
            </a:r>
            <a:endParaRPr lang="en-US" sz="1800" b="1"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Times New Roman" pitchFamily="18" charset="0"/>
              </a:rPr>
              <a:t>To access a </a:t>
            </a:r>
            <a:r>
              <a:rPr lang="en-US" sz="1800" kern="1200" dirty="0">
                <a:solidFill>
                  <a:srgbClr val="000000"/>
                </a:solidFill>
                <a:latin typeface="Consolas" panose="020B0609020204030204" pitchFamily="49" charset="0"/>
                <a:ea typeface="+mn-ea"/>
                <a:cs typeface="Times New Roman" pitchFamily="18" charset="0"/>
              </a:rPr>
              <a:t>public static </a:t>
            </a:r>
            <a:r>
              <a:rPr lang="en-US" sz="1800" kern="1200" dirty="0">
                <a:solidFill>
                  <a:srgbClr val="000000"/>
                </a:solidFill>
                <a:latin typeface="Arial (Body)"/>
                <a:ea typeface="+mn-ea"/>
                <a:cs typeface="Times New Roman" pitchFamily="18" charset="0"/>
              </a:rPr>
              <a:t>class member when no objects of the class exist, simply prefix the class name and the scope resolution operator (</a:t>
            </a:r>
            <a:r>
              <a:rPr lang="en-US" sz="1800" kern="1200" dirty="0">
                <a:solidFill>
                  <a:srgbClr val="000000"/>
                </a:solidFill>
                <a:latin typeface="Consolas" panose="020B0609020204030204" pitchFamily="49" charset="0"/>
                <a:ea typeface="+mn-ea"/>
                <a:cs typeface="Times New Roman" pitchFamily="18" charset="0"/>
              </a:rPr>
              <a:t>::</a:t>
            </a:r>
            <a:r>
              <a:rPr lang="en-US" sz="1800" kern="1200" dirty="0">
                <a:solidFill>
                  <a:srgbClr val="000000"/>
                </a:solidFill>
                <a:latin typeface="Arial (Body)"/>
                <a:ea typeface="+mn-ea"/>
                <a:cs typeface="Times New Roman" pitchFamily="18" charset="0"/>
              </a:rPr>
              <a:t>) to the name of the data </a:t>
            </a:r>
            <a:r>
              <a:rPr lang="en-US" sz="1800" kern="1200" dirty="0" smtClean="0">
                <a:solidFill>
                  <a:srgbClr val="000000"/>
                </a:solidFill>
                <a:latin typeface="Arial (Body)"/>
                <a:ea typeface="+mn-ea"/>
                <a:cs typeface="Times New Roman" pitchFamily="18" charset="0"/>
              </a:rPr>
              <a:t>member.</a:t>
            </a:r>
            <a:endParaRPr lang="en-US" sz="18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Times New Roman" pitchFamily="18" charset="0"/>
              </a:rPr>
              <a:t>To access a private or protected static class member when no objects of the class exist, provide a public </a:t>
            </a:r>
            <a:r>
              <a:rPr lang="en-US" sz="1800" b="1" kern="1200" dirty="0">
                <a:solidFill>
                  <a:srgbClr val="000000"/>
                </a:solidFill>
                <a:latin typeface="Consolas" panose="020B0609020204030204" pitchFamily="49" charset="0"/>
                <a:ea typeface="+mn-ea"/>
                <a:cs typeface="Times New Roman" pitchFamily="18" charset="0"/>
              </a:rPr>
              <a:t>static</a:t>
            </a:r>
            <a:r>
              <a:rPr lang="en-US" sz="1800" b="1" kern="1200" dirty="0">
                <a:solidFill>
                  <a:srgbClr val="000000"/>
                </a:solidFill>
                <a:latin typeface="Arial (Body)"/>
                <a:ea typeface="+mn-ea"/>
                <a:cs typeface="Times New Roman" pitchFamily="18" charset="0"/>
              </a:rPr>
              <a:t> member function </a:t>
            </a:r>
            <a:r>
              <a:rPr lang="en-US" sz="1800" kern="1200" dirty="0">
                <a:solidFill>
                  <a:srgbClr val="000000"/>
                </a:solidFill>
                <a:latin typeface="Arial (Body)"/>
                <a:ea typeface="+mn-ea"/>
                <a:cs typeface="Times New Roman" pitchFamily="18" charset="0"/>
              </a:rPr>
              <a:t>and call the function by prefixing its name with the class name and scope resolution </a:t>
            </a:r>
            <a:r>
              <a:rPr lang="en-US" sz="1800" kern="1200" dirty="0" smtClean="0">
                <a:solidFill>
                  <a:srgbClr val="000000"/>
                </a:solidFill>
                <a:latin typeface="Arial (Body)"/>
                <a:ea typeface="+mn-ea"/>
                <a:cs typeface="Times New Roman" pitchFamily="18" charset="0"/>
              </a:rPr>
              <a:t>operator.</a:t>
            </a:r>
            <a:endParaRPr lang="en-US" sz="18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1800" kern="1200" dirty="0">
                <a:solidFill>
                  <a:srgbClr val="000000"/>
                </a:solidFill>
                <a:latin typeface="Arial (Body)"/>
                <a:ea typeface="+mn-ea"/>
                <a:cs typeface="Times New Roman" pitchFamily="18" charset="0"/>
              </a:rPr>
              <a:t>A </a:t>
            </a:r>
            <a:r>
              <a:rPr lang="en-US" sz="1800" kern="1200" dirty="0">
                <a:solidFill>
                  <a:srgbClr val="000000"/>
                </a:solidFill>
                <a:latin typeface="Consolas" panose="020B0609020204030204" pitchFamily="49" charset="0"/>
                <a:ea typeface="+mn-ea"/>
                <a:cs typeface="Times New Roman" pitchFamily="18" charset="0"/>
              </a:rPr>
              <a:t>static</a:t>
            </a:r>
            <a:r>
              <a:rPr lang="en-US" sz="1800" kern="1200" dirty="0">
                <a:solidFill>
                  <a:srgbClr val="000000"/>
                </a:solidFill>
                <a:latin typeface="Arial (Body)"/>
                <a:ea typeface="+mn-ea"/>
                <a:cs typeface="Times New Roman" pitchFamily="18" charset="0"/>
              </a:rPr>
              <a:t> member function is a service of the </a:t>
            </a:r>
            <a:r>
              <a:rPr lang="en-US" sz="1800" b="1" kern="1200" dirty="0">
                <a:solidFill>
                  <a:srgbClr val="000000"/>
                </a:solidFill>
                <a:latin typeface="Arial (Body)"/>
                <a:ea typeface="+mn-ea"/>
                <a:cs typeface="Times New Roman" pitchFamily="18" charset="0"/>
              </a:rPr>
              <a:t>class</a:t>
            </a:r>
            <a:r>
              <a:rPr lang="en-US" sz="1800" kern="1200" dirty="0">
                <a:solidFill>
                  <a:srgbClr val="000000"/>
                </a:solidFill>
                <a:latin typeface="Arial (Body)"/>
                <a:ea typeface="+mn-ea"/>
                <a:cs typeface="Times New Roman" pitchFamily="18" charset="0"/>
              </a:rPr>
              <a:t>, </a:t>
            </a:r>
            <a:r>
              <a:rPr lang="en-US" sz="1800" b="1" kern="1200" dirty="0">
                <a:solidFill>
                  <a:srgbClr val="000000"/>
                </a:solidFill>
                <a:latin typeface="Arial (Body)"/>
                <a:ea typeface="+mn-ea"/>
                <a:cs typeface="Times New Roman" pitchFamily="18" charset="0"/>
              </a:rPr>
              <a:t>not</a:t>
            </a:r>
            <a:r>
              <a:rPr lang="en-US" sz="1800" kern="1200" dirty="0">
                <a:solidFill>
                  <a:srgbClr val="000000"/>
                </a:solidFill>
                <a:latin typeface="Arial (Body)"/>
                <a:ea typeface="+mn-ea"/>
                <a:cs typeface="Times New Roman" pitchFamily="18" charset="0"/>
              </a:rPr>
              <a:t> of a specific </a:t>
            </a:r>
            <a:r>
              <a:rPr lang="en-US" sz="1800" b="1" kern="1200" dirty="0">
                <a:solidFill>
                  <a:srgbClr val="000000"/>
                </a:solidFill>
                <a:latin typeface="Arial (Body)"/>
                <a:ea typeface="+mn-ea"/>
                <a:cs typeface="Times New Roman" pitchFamily="18" charset="0"/>
              </a:rPr>
              <a:t>object</a:t>
            </a:r>
            <a:r>
              <a:rPr lang="en-US" sz="1800" kern="1200" dirty="0">
                <a:solidFill>
                  <a:srgbClr val="000000"/>
                </a:solidFill>
                <a:latin typeface="Arial (Body)"/>
                <a:ea typeface="+mn-ea"/>
                <a:cs typeface="Times New Roman" pitchFamily="18" charset="0"/>
              </a:rPr>
              <a:t> of the class.</a:t>
            </a:r>
          </a:p>
        </p:txBody>
      </p:sp>
    </p:spTree>
    <p:extLst>
      <p:ext uri="{BB962C8B-B14F-4D97-AF65-F5344CB8AC3E}">
        <p14:creationId xmlns:p14="http://schemas.microsoft.com/office/powerpoint/2010/main" val="292899433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Software Engineering Observation 9.12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A class’s </a:t>
            </a:r>
            <a:r>
              <a:rPr lang="en-IN" sz="2400" dirty="0">
                <a:latin typeface="Consolas" panose="020B0609020204030204" pitchFamily="49" charset="0"/>
              </a:rPr>
              <a:t>static</a:t>
            </a:r>
            <a:r>
              <a:rPr lang="en-IN" sz="2400" dirty="0">
                <a:latin typeface="+mn-lt"/>
              </a:rPr>
              <a:t> data members and </a:t>
            </a:r>
            <a:r>
              <a:rPr lang="en-IN" sz="2400" dirty="0">
                <a:latin typeface="Consolas" panose="020B0609020204030204" pitchFamily="49" charset="0"/>
              </a:rPr>
              <a:t>static</a:t>
            </a:r>
            <a:r>
              <a:rPr lang="en-IN" sz="2400" dirty="0">
                <a:latin typeface="+mn-lt"/>
              </a:rPr>
              <a:t> member functions exist and can be used </a:t>
            </a:r>
            <a:r>
              <a:rPr lang="en-IN" sz="2400" dirty="0" smtClean="0">
                <a:latin typeface="+mn-lt"/>
              </a:rPr>
              <a:t>even if </a:t>
            </a:r>
            <a:r>
              <a:rPr lang="en-IN" sz="2400" dirty="0">
                <a:latin typeface="+mn-lt"/>
              </a:rPr>
              <a:t>no objects of that class have been instantiated.</a:t>
            </a:r>
          </a:p>
        </p:txBody>
      </p:sp>
    </p:spTree>
    <p:extLst>
      <p:ext uri="{BB962C8B-B14F-4D97-AF65-F5344CB8AC3E}">
        <p14:creationId xmlns:p14="http://schemas.microsoft.com/office/powerpoint/2010/main" val="42081550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9.15.4 Demonstrating Static Data Members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The program of </a:t>
            </a:r>
            <a:r>
              <a:rPr lang="en-US" sz="2400" kern="1200" dirty="0" smtClean="0">
                <a:solidFill>
                  <a:srgbClr val="000000"/>
                </a:solidFill>
                <a:latin typeface="Arial (Body)"/>
                <a:ea typeface="+mn-ea"/>
                <a:cs typeface="Times New Roman" pitchFamily="18" charset="0"/>
              </a:rPr>
              <a:t>Figures </a:t>
            </a:r>
            <a:r>
              <a:rPr lang="en-US" sz="2400" kern="1200" dirty="0">
                <a:solidFill>
                  <a:srgbClr val="000000"/>
                </a:solidFill>
                <a:latin typeface="Arial (Body)"/>
                <a:ea typeface="+mn-ea"/>
                <a:cs typeface="Times New Roman" pitchFamily="18" charset="0"/>
              </a:rPr>
              <a:t>9.28–9.30 demonstrates a </a:t>
            </a:r>
            <a:r>
              <a:rPr lang="en-US" sz="2400" kern="1200" dirty="0">
                <a:solidFill>
                  <a:srgbClr val="000000"/>
                </a:solidFill>
                <a:latin typeface="Consolas" panose="020B0609020204030204" pitchFamily="49" charset="0"/>
                <a:ea typeface="+mn-ea"/>
                <a:cs typeface="Times New Roman" pitchFamily="18" charset="0"/>
              </a:rPr>
              <a:t>private</a:t>
            </a:r>
            <a:r>
              <a:rPr lang="en-US" sz="2400" kern="1200" dirty="0">
                <a:solidFill>
                  <a:srgbClr val="000000"/>
                </a:solidFill>
                <a:latin typeface="Arial (Body)"/>
                <a:ea typeface="+mn-ea"/>
                <a:cs typeface="Times New Roman" pitchFamily="18" charset="0"/>
              </a:rPr>
              <a:t> </a:t>
            </a:r>
            <a:r>
              <a:rPr lang="en-US" sz="2400" kern="1200" dirty="0">
                <a:solidFill>
                  <a:srgbClr val="000000"/>
                </a:solidFill>
                <a:latin typeface="Consolas" panose="020B0609020204030204" pitchFamily="49" charset="0"/>
                <a:ea typeface="+mn-ea"/>
                <a:cs typeface="Times New Roman" pitchFamily="18" charset="0"/>
              </a:rPr>
              <a:t>static</a:t>
            </a:r>
            <a:r>
              <a:rPr lang="en-US" sz="2400" kern="1200" dirty="0">
                <a:solidFill>
                  <a:srgbClr val="000000"/>
                </a:solidFill>
                <a:latin typeface="Arial (Body)"/>
                <a:ea typeface="+mn-ea"/>
                <a:cs typeface="Times New Roman" pitchFamily="18" charset="0"/>
              </a:rPr>
              <a:t> data member called count and a </a:t>
            </a:r>
            <a:r>
              <a:rPr lang="en-US" sz="2400" kern="1200" dirty="0">
                <a:solidFill>
                  <a:srgbClr val="000000"/>
                </a:solidFill>
                <a:latin typeface="Consolas" panose="020B0609020204030204" pitchFamily="49" charset="0"/>
                <a:ea typeface="+mn-ea"/>
                <a:cs typeface="Times New Roman" pitchFamily="18" charset="0"/>
              </a:rPr>
              <a:t>public static </a:t>
            </a:r>
            <a:r>
              <a:rPr lang="en-US" sz="2400" kern="1200" dirty="0">
                <a:solidFill>
                  <a:srgbClr val="000000"/>
                </a:solidFill>
                <a:latin typeface="Arial (Body)"/>
                <a:ea typeface="+mn-ea"/>
                <a:cs typeface="Times New Roman" pitchFamily="18" charset="0"/>
              </a:rPr>
              <a:t>member function called </a:t>
            </a:r>
            <a:r>
              <a:rPr lang="en-US" sz="2400" kern="1200" dirty="0">
                <a:solidFill>
                  <a:srgbClr val="000000"/>
                </a:solidFill>
                <a:latin typeface="Consolas" panose="020B0609020204030204" pitchFamily="49" charset="0"/>
                <a:ea typeface="+mn-ea"/>
                <a:cs typeface="Times New Roman" pitchFamily="18" charset="0"/>
              </a:rPr>
              <a:t>getCount</a:t>
            </a:r>
          </a:p>
        </p:txBody>
      </p:sp>
    </p:spTree>
    <p:extLst>
      <p:ext uri="{BB962C8B-B14F-4D97-AF65-F5344CB8AC3E}">
        <p14:creationId xmlns:p14="http://schemas.microsoft.com/office/powerpoint/2010/main" val="371984259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69630"/>
          </a:xfrm>
        </p:spPr>
        <p:txBody>
          <a:bodyPr tIns="91425" anchor="t">
            <a:spAutoFit/>
          </a:bodyPr>
          <a:lstStyle/>
          <a:p>
            <a:r>
              <a:rPr lang="en-IN" sz="3000" dirty="0" smtClean="0"/>
              <a:t>Figure </a:t>
            </a:r>
            <a:r>
              <a:rPr lang="en-IN" sz="3000" dirty="0"/>
              <a:t>9.28 </a:t>
            </a:r>
            <a:r>
              <a:rPr lang="en-IN" sz="3000" dirty="0" smtClean="0">
                <a:latin typeface="Consolas" panose="020B0609020204030204" pitchFamily="49" charset="0"/>
              </a:rPr>
              <a:t>Employee</a:t>
            </a:r>
            <a:r>
              <a:rPr lang="en-IN" sz="3000" dirty="0" smtClean="0"/>
              <a:t> Class Definition </a:t>
            </a:r>
            <a:r>
              <a:rPr lang="en-IN" sz="3000" dirty="0"/>
              <a:t>with a </a:t>
            </a:r>
            <a:r>
              <a:rPr lang="en-IN" sz="3000" dirty="0" smtClean="0">
                <a:latin typeface="Consolas" panose="020B0609020204030204" pitchFamily="49" charset="0"/>
              </a:rPr>
              <a:t>Static</a:t>
            </a:r>
            <a:r>
              <a:rPr lang="en-IN" sz="3000" dirty="0" smtClean="0"/>
              <a:t> Data Member </a:t>
            </a:r>
            <a:r>
              <a:rPr lang="en-IN" sz="3000" dirty="0"/>
              <a:t>to </a:t>
            </a:r>
            <a:r>
              <a:rPr lang="en-IN" sz="3000" dirty="0" smtClean="0"/>
              <a:t>Track </a:t>
            </a:r>
            <a:r>
              <a:rPr lang="en-IN" sz="3000" dirty="0"/>
              <a:t>the </a:t>
            </a:r>
            <a:r>
              <a:rPr lang="en-IN" sz="3000" dirty="0" smtClean="0"/>
              <a:t>Number of Employee Objects </a:t>
            </a:r>
            <a:r>
              <a:rPr lang="en-IN" sz="3000" dirty="0"/>
              <a:t>in </a:t>
            </a:r>
            <a:r>
              <a:rPr lang="en-IN" sz="3000" dirty="0" smtClean="0"/>
              <a:t>Memory </a:t>
            </a:r>
            <a:r>
              <a:rPr lang="en-IN" sz="2000" b="0" dirty="0" smtClean="0"/>
              <a:t>(1 of 2)</a:t>
            </a:r>
            <a:endParaRPr lang="en-US" sz="2000" b="0" dirty="0">
              <a:latin typeface="Times New Roman" panose="02020603050405020304" pitchFamily="18" charset="0"/>
            </a:endParaRPr>
          </a:p>
        </p:txBody>
      </p:sp>
      <p:pic>
        <p:nvPicPr>
          <p:cNvPr id="4" name="Picture 3" descr="Computer code has 26 lines. The lines read as follows. Line 1. forward slash forward slash F i g period 9 period 28 colon Employee period h. Line 2. forward slash forward slash Employee class definition with a static data member to. Line 3. forward slash forward slash track the number of Employee objects in memory. Line 4. hash if n d e f EMPLOYEE underscore H. Line 5. hash define EMPLOYEE underscore H. Line 6. blank. Line 7. hash include left angle bracket String right angle bracket. Line 8. blank. Line 9. class Employee left brace. Line 10. public colon. Line 11, indented once. Employee left parenthesis c o n s t, s t d colon colon String ampersand comma c o n s t s t d colon colon String ampersand right parenthesis semicolon forward slash forward slash constructor. Line 12, indented once. tilde Employee left parenthesis right parenthesis semicolon forward slash forward slash destructor. Line 13, indented once. s t d colon colon String get First Name left parenthesis right parenthesis c o n s t semicolon forward slash forward slash return first name. Line 14, indented once. s t d colon colon String get Last Name left parenthesis right parenthesis c o n s t semicolon forward slash forward slash return last name. Line 15. blank. Line 16, indented once. forward slash forward slash static member function. Line 17, indented once. static unsigned i n t get Count left parenthesis right parenthesis semicolon forward slash forward slash return hash of objects instantiated."/>
          <p:cNvPicPr>
            <a:picLocks noChangeAspect="1"/>
          </p:cNvPicPr>
          <p:nvPr/>
        </p:nvPicPr>
        <p:blipFill>
          <a:blip r:embed="rId2"/>
          <a:stretch>
            <a:fillRect/>
          </a:stretch>
        </p:blipFill>
        <p:spPr>
          <a:xfrm>
            <a:off x="621749" y="2029342"/>
            <a:ext cx="7900502" cy="3704831"/>
          </a:xfrm>
          <a:prstGeom prst="rect">
            <a:avLst/>
          </a:prstGeom>
        </p:spPr>
      </p:pic>
    </p:spTree>
    <p:extLst>
      <p:ext uri="{BB962C8B-B14F-4D97-AF65-F5344CB8AC3E}">
        <p14:creationId xmlns:p14="http://schemas.microsoft.com/office/powerpoint/2010/main" val="1424123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tx2"/>
                </a:solidFill>
                <a:latin typeface="Times New Roman" panose="02020603050405020304" pitchFamily="18" charset="0"/>
                <a:cs typeface="Times New Roman" panose="02020603050405020304" pitchFamily="18" charset="0"/>
              </a:rPr>
              <a:t>9.2.2</a:t>
            </a:r>
            <a:r>
              <a:rPr lang="en-US" dirty="0">
                <a:solidFill>
                  <a:schemeClr val="tx2"/>
                </a:solidFill>
                <a:latin typeface="Times New Roman" panose="02020603050405020304" pitchFamily="18" charset="0"/>
                <a:cs typeface="Times New Roman" panose="02020603050405020304" pitchFamily="18" charset="0"/>
              </a:rPr>
              <a:t> Separating the Interface from the </a:t>
            </a:r>
            <a:r>
              <a:rPr lang="en-US" dirty="0" smtClean="0">
                <a:solidFill>
                  <a:schemeClr val="tx2"/>
                </a:solidFill>
                <a:latin typeface="Times New Roman" panose="02020603050405020304" pitchFamily="18" charset="0"/>
                <a:cs typeface="Times New Roman" panose="02020603050405020304" pitchFamily="18" charset="0"/>
              </a:rPr>
              <a:t>Implementation </a:t>
            </a:r>
            <a:r>
              <a:rPr lang="en-US" sz="2000" b="0" dirty="0" smtClean="0">
                <a:solidFill>
                  <a:schemeClr val="tx2"/>
                </a:solidFill>
                <a:latin typeface="Times New Roman" panose="02020603050405020304" pitchFamily="18" charset="0"/>
                <a:cs typeface="Times New Roman" panose="02020603050405020304" pitchFamily="18" charset="0"/>
              </a:rPr>
              <a:t>(1 of 2)</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654685"/>
          </a:xfrm>
        </p:spPr>
        <p:txBody>
          <a:bodyPr/>
          <a:lstStyle/>
          <a:p>
            <a:r>
              <a:rPr lang="en-US" sz="2400" dirty="0">
                <a:latin typeface="+mn-lt"/>
              </a:rPr>
              <a:t>To separate the class’s interface from its implementation, we break up class </a:t>
            </a:r>
            <a:r>
              <a:rPr lang="en-US" sz="2400" dirty="0">
                <a:latin typeface="Consolas" panose="020B0609020204030204" pitchFamily="49" charset="0"/>
              </a:rPr>
              <a:t>Time</a:t>
            </a:r>
            <a:r>
              <a:rPr lang="en-US" sz="2400" dirty="0">
                <a:latin typeface="+mn-lt"/>
              </a:rPr>
              <a:t> </a:t>
            </a:r>
            <a:r>
              <a:rPr lang="en-US" sz="2400" dirty="0" smtClean="0">
                <a:latin typeface="+mn-lt"/>
              </a:rPr>
              <a:t>into</a:t>
            </a:r>
            <a:endParaRPr lang="en-US" sz="2400" dirty="0">
              <a:latin typeface="+mn-lt"/>
            </a:endParaRPr>
          </a:p>
          <a:p>
            <a:pPr lvl="1"/>
            <a:r>
              <a:rPr lang="en-US" sz="2400" dirty="0">
                <a:latin typeface="+mn-lt"/>
              </a:rPr>
              <a:t>header </a:t>
            </a:r>
            <a:r>
              <a:rPr lang="en-US" sz="2400" dirty="0">
                <a:latin typeface="Consolas" panose="020B0609020204030204" pitchFamily="49" charset="0"/>
              </a:rPr>
              <a:t>Time.h</a:t>
            </a:r>
            <a:r>
              <a:rPr lang="en-US" sz="2400" dirty="0">
                <a:latin typeface="+mn-lt"/>
              </a:rPr>
              <a:t> </a:t>
            </a:r>
            <a:r>
              <a:rPr lang="en-US" sz="2400" dirty="0" smtClean="0">
                <a:latin typeface="+mn-lt"/>
              </a:rPr>
              <a:t>(Figure 9.1</a:t>
            </a:r>
            <a:r>
              <a:rPr lang="en-US" sz="2400" dirty="0">
                <a:latin typeface="+mn-lt"/>
              </a:rPr>
              <a:t>) in which class </a:t>
            </a:r>
            <a:r>
              <a:rPr lang="en-US" sz="2400" dirty="0">
                <a:latin typeface="Consolas" panose="020B0609020204030204" pitchFamily="49" charset="0"/>
              </a:rPr>
              <a:t>Time</a:t>
            </a:r>
            <a:r>
              <a:rPr lang="en-US" sz="2400" dirty="0">
                <a:latin typeface="+mn-lt"/>
              </a:rPr>
              <a:t> is defined, </a:t>
            </a:r>
            <a:r>
              <a:rPr lang="en-US" sz="2400" dirty="0" smtClean="0">
                <a:latin typeface="+mn-lt"/>
              </a:rPr>
              <a:t>and</a:t>
            </a:r>
            <a:endParaRPr lang="en-US" sz="2400" dirty="0">
              <a:latin typeface="+mn-lt"/>
            </a:endParaRPr>
          </a:p>
          <a:p>
            <a:pPr lvl="1"/>
            <a:r>
              <a:rPr lang="en-US" sz="2400" dirty="0">
                <a:latin typeface="+mn-lt"/>
              </a:rPr>
              <a:t>source-code file </a:t>
            </a:r>
            <a:r>
              <a:rPr lang="en-US" sz="2400" dirty="0">
                <a:latin typeface="Consolas" panose="020B0609020204030204" pitchFamily="49" charset="0"/>
              </a:rPr>
              <a:t>Time.cpp</a:t>
            </a:r>
            <a:r>
              <a:rPr lang="en-US" sz="2400" dirty="0">
                <a:latin typeface="+mn-lt"/>
              </a:rPr>
              <a:t> </a:t>
            </a:r>
            <a:r>
              <a:rPr lang="en-US" sz="2400" dirty="0" smtClean="0">
                <a:latin typeface="+mn-lt"/>
              </a:rPr>
              <a:t>(Figure 9.2</a:t>
            </a:r>
            <a:r>
              <a:rPr lang="en-US" sz="2400" dirty="0">
                <a:latin typeface="+mn-lt"/>
              </a:rPr>
              <a:t>) in which </a:t>
            </a:r>
            <a:r>
              <a:rPr lang="en-US" sz="2400" dirty="0">
                <a:latin typeface="Consolas" panose="020B0609020204030204" pitchFamily="49" charset="0"/>
              </a:rPr>
              <a:t>Time’s</a:t>
            </a:r>
            <a:r>
              <a:rPr lang="en-US" sz="2400" dirty="0">
                <a:latin typeface="+mn-lt"/>
              </a:rPr>
              <a:t> member functions are </a:t>
            </a:r>
            <a:r>
              <a:rPr lang="en-US" sz="2400" dirty="0" smtClean="0">
                <a:latin typeface="+mn-lt"/>
              </a:rPr>
              <a:t>defined</a:t>
            </a:r>
          </a:p>
          <a:p>
            <a:r>
              <a:rPr lang="en-US" sz="2400" dirty="0">
                <a:latin typeface="+mn-lt"/>
              </a:rPr>
              <a:t>Benefits</a:t>
            </a:r>
          </a:p>
          <a:p>
            <a:pPr lvl="1"/>
            <a:r>
              <a:rPr lang="en-US" sz="2400" dirty="0">
                <a:latin typeface="+mn-lt"/>
              </a:rPr>
              <a:t>The class is reusable</a:t>
            </a:r>
          </a:p>
          <a:p>
            <a:pPr lvl="1"/>
            <a:r>
              <a:rPr lang="en-US" sz="2400" dirty="0">
                <a:latin typeface="+mn-lt"/>
              </a:rPr>
              <a:t>The clients of the class know what member </a:t>
            </a:r>
            <a:r>
              <a:rPr lang="en-US" sz="2400" dirty="0" smtClean="0">
                <a:latin typeface="+mn-lt"/>
              </a:rPr>
              <a:t>functions the </a:t>
            </a:r>
            <a:r>
              <a:rPr lang="en-US" sz="2400" dirty="0">
                <a:latin typeface="+mn-lt"/>
              </a:rPr>
              <a:t>class provides, how to call them and what return types to expect, </a:t>
            </a:r>
            <a:r>
              <a:rPr lang="en-US" sz="2400" dirty="0" smtClean="0">
                <a:latin typeface="+mn-lt"/>
              </a:rPr>
              <a:t>and</a:t>
            </a:r>
            <a:endParaRPr lang="en-US" sz="2400" dirty="0">
              <a:latin typeface="+mn-lt"/>
            </a:endParaRPr>
          </a:p>
        </p:txBody>
      </p:sp>
    </p:spTree>
    <p:extLst>
      <p:ext uri="{BB962C8B-B14F-4D97-AF65-F5344CB8AC3E}">
        <p14:creationId xmlns:p14="http://schemas.microsoft.com/office/powerpoint/2010/main" val="117369131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69630"/>
          </a:xfrm>
        </p:spPr>
        <p:txBody>
          <a:bodyPr tIns="91425" anchor="t">
            <a:spAutoFit/>
          </a:bodyPr>
          <a:lstStyle/>
          <a:p>
            <a:r>
              <a:rPr lang="en-IN" sz="3000" dirty="0"/>
              <a:t>Figure 9.28 </a:t>
            </a:r>
            <a:r>
              <a:rPr lang="en-IN" sz="3000" dirty="0">
                <a:latin typeface="Consolas" panose="020B0609020204030204" pitchFamily="49" charset="0"/>
              </a:rPr>
              <a:t>Employee</a:t>
            </a:r>
            <a:r>
              <a:rPr lang="en-IN" sz="3000" dirty="0"/>
              <a:t> Class Definition with a </a:t>
            </a:r>
            <a:r>
              <a:rPr lang="en-IN" sz="3000" dirty="0">
                <a:latin typeface="Consolas" panose="020B0609020204030204" pitchFamily="49" charset="0"/>
              </a:rPr>
              <a:t>Static</a:t>
            </a:r>
            <a:r>
              <a:rPr lang="en-IN" sz="3000" dirty="0"/>
              <a:t> Data Member to Track the Number of Employee Objects in </a:t>
            </a:r>
            <a:r>
              <a:rPr lang="en-IN" sz="3000" dirty="0" smtClean="0"/>
              <a:t>Memory </a:t>
            </a:r>
            <a:r>
              <a:rPr lang="en-IN" sz="2000" b="0" dirty="0" smtClean="0"/>
              <a:t>(2 of 2</a:t>
            </a:r>
            <a:r>
              <a:rPr lang="en-IN" sz="2000" b="0" dirty="0"/>
              <a:t>)</a:t>
            </a:r>
            <a:endParaRPr lang="en-US" dirty="0">
              <a:latin typeface="Times New Roman" panose="02020603050405020304" pitchFamily="18" charset="0"/>
            </a:endParaRPr>
          </a:p>
        </p:txBody>
      </p:sp>
      <p:pic>
        <p:nvPicPr>
          <p:cNvPr id="4" name="Picture 3" descr="The code continues. Line 18. private colon. Line 19, indented once. s t d colon colon String first Name semicolon. Line 20, indented once. s t d colon colon String last Name semicolon. Line 21. blank. Line 22, indented once. forward slash forward slash static data. Line 23, indented once. static unsigned i n t count semicolon forward slash forward slash number of objects instantiated. Line 24. right brace semicolon. Line 25. blank. Line 26. hash end if."/>
          <p:cNvPicPr>
            <a:picLocks noChangeAspect="1"/>
          </p:cNvPicPr>
          <p:nvPr/>
        </p:nvPicPr>
        <p:blipFill rotWithShape="1">
          <a:blip r:embed="rId2"/>
          <a:srcRect t="1219" r="13817"/>
          <a:stretch/>
        </p:blipFill>
        <p:spPr>
          <a:xfrm>
            <a:off x="565697" y="2410126"/>
            <a:ext cx="8012607" cy="2328702"/>
          </a:xfrm>
          <a:prstGeom prst="rect">
            <a:avLst/>
          </a:prstGeom>
        </p:spPr>
      </p:pic>
    </p:spTree>
    <p:extLst>
      <p:ext uri="{BB962C8B-B14F-4D97-AF65-F5344CB8AC3E}">
        <p14:creationId xmlns:p14="http://schemas.microsoft.com/office/powerpoint/2010/main" val="403018716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9.29 </a:t>
            </a:r>
            <a:r>
              <a:rPr lang="en-IN" dirty="0" smtClean="0">
                <a:latin typeface="Consolas" panose="020B0609020204030204" pitchFamily="49" charset="0"/>
              </a:rPr>
              <a:t>Employee</a:t>
            </a:r>
            <a:r>
              <a:rPr lang="en-IN" dirty="0" smtClean="0"/>
              <a:t> Class Member-Function Definitions </a:t>
            </a:r>
            <a:r>
              <a:rPr lang="en-IN" sz="2000" b="0" dirty="0" smtClean="0"/>
              <a:t>(1 of 2)</a:t>
            </a:r>
            <a:endParaRPr lang="en-US" sz="2000" b="0" dirty="0">
              <a:latin typeface="Times New Roman" panose="02020603050405020304" pitchFamily="18" charset="0"/>
            </a:endParaRPr>
          </a:p>
        </p:txBody>
      </p:sp>
      <p:pic>
        <p:nvPicPr>
          <p:cNvPr id="4" name="Picture 3" descr="Computer code has 34 lines. The lines read as follows. Line 1. forward slash forward slash F i g period 9 period 29 colon Employee period c p p. Line 2. 2 forward slash forward slash Employee class member hyphen function definitions period. Line 3. hash include left angle bracket i o Stream right angle bracket. Line 4. hash include double quote Employee period h double quote forward slash forward slash Employee class definition. Line 5. using namespace s t d semicolon. Line 6. blank. Line 7. forward slash forward slash define and initialize static data member at global namespace scope. Line 8. unsigned i n t Employee colon colon count left brace 0 right brace semicolon forward slash forward slash cannot include keyword static. Line 9. blank. Line 10. forward slash forward slash define static member function that returns number of. Line 11. forward slash forward slash Employee objects instantiated left parenthesis declared static in Employee period h right parenthesis. Line 12. unsigned i n t Employee colon colon get Count left parenthesis right parenthesis left brace return count semicolon right brace. Line 13. blank. Line 14. forward slash forward slash constructor initializes non hyphen static data members and. Line 15. forward slash forward slash increments static data member count. Line 16. Employee colon colon Employee left parenthesis c o n s t String ampersand first comma c o n s t String ampersand last right parenthesis. Line 17, indented once. colon first Name left parenthesis first right parenthesis comma last Name left parenthesis last right parenthesis left brace. Line 18, indented once. plus plus count semicolon forward slash forward slash increment static count of employees. Line 19, indented once. c out left angle bracket left angle bracket double quote Employee constructor for double quote left angle bracket left angle bracket first Name. Line 20, indented twice. left angle bracket left angle bracket single quote single quote left angle bracket left angle bracket last Name left angle bracket left angle bracket double quote called period double quote left angle bracket left angle bracket end l semicolon. Line 21. right brace."/>
          <p:cNvPicPr>
            <a:picLocks noChangeAspect="1"/>
          </p:cNvPicPr>
          <p:nvPr/>
        </p:nvPicPr>
        <p:blipFill>
          <a:blip r:embed="rId2"/>
          <a:stretch>
            <a:fillRect/>
          </a:stretch>
        </p:blipFill>
        <p:spPr>
          <a:xfrm>
            <a:off x="567956" y="1662234"/>
            <a:ext cx="8008087" cy="4478071"/>
          </a:xfrm>
          <a:prstGeom prst="rect">
            <a:avLst/>
          </a:prstGeom>
        </p:spPr>
      </p:pic>
    </p:spTree>
    <p:extLst>
      <p:ext uri="{BB962C8B-B14F-4D97-AF65-F5344CB8AC3E}">
        <p14:creationId xmlns:p14="http://schemas.microsoft.com/office/powerpoint/2010/main" val="398358367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nchor="t">
            <a:spAutoFit/>
          </a:bodyPr>
          <a:lstStyle/>
          <a:p>
            <a:r>
              <a:rPr lang="en-IN" dirty="0"/>
              <a:t>Figure 9.29 </a:t>
            </a:r>
            <a:r>
              <a:rPr lang="en-IN" dirty="0">
                <a:latin typeface="Consolas" panose="020B0609020204030204" pitchFamily="49" charset="0"/>
              </a:rPr>
              <a:t>Employee</a:t>
            </a:r>
            <a:r>
              <a:rPr lang="en-IN" dirty="0"/>
              <a:t> </a:t>
            </a:r>
            <a:r>
              <a:rPr lang="en-IN" dirty="0" smtClean="0"/>
              <a:t>Class Member-Function Definitions </a:t>
            </a:r>
            <a:r>
              <a:rPr lang="en-IN" sz="2000" b="0" dirty="0" smtClean="0"/>
              <a:t>(2 </a:t>
            </a:r>
            <a:r>
              <a:rPr lang="en-IN" sz="2000" b="0" dirty="0"/>
              <a:t>of 2)</a:t>
            </a:r>
            <a:endParaRPr lang="en-US" dirty="0">
              <a:latin typeface="Times New Roman" panose="02020603050405020304" pitchFamily="18" charset="0"/>
            </a:endParaRPr>
          </a:p>
        </p:txBody>
      </p:sp>
      <p:pic>
        <p:nvPicPr>
          <p:cNvPr id="4" name="Picture 3" descr="The code continues. Line 22. blank. Line 23. forward slash forward slash destructor decrements the count. Line 24. Employee colon colon tilde Employee left parenthesis right parenthesis left brace. Line 25, indented once. c out left angle bracket left angle bracket double quote tilde Employee left parenthesis right parenthesis called for double quote left angle bracket left angle bracket first Name. Line 26, indented twice. left angle bracket left angle bracket single quote single quote left angle bracket left angle bracket last Name left angle bracket left angle bracket end l semicolon. Line 27, indented once. hyphen hyphen count semicolon forward slash forward slash decrement static count of employees. Line 28. right brace. Line 29. blank. Line 30. forward slash forward slash return first name of employee. Line 31. String Employee colon colon get First Name left parenthesis right parenthesis c o n s t left brace return first Name semicolon right brace. Line 32. blank. Line 33. forward slash forward slash return last name of employee. Line 34. String Employee colon colon get Last Name left parenthesis right parenthesis c o n s t left brace return last Name semicolon right brace."/>
          <p:cNvPicPr>
            <a:picLocks noChangeAspect="1"/>
          </p:cNvPicPr>
          <p:nvPr/>
        </p:nvPicPr>
        <p:blipFill>
          <a:blip r:embed="rId2"/>
          <a:stretch>
            <a:fillRect/>
          </a:stretch>
        </p:blipFill>
        <p:spPr>
          <a:xfrm>
            <a:off x="703736" y="2051437"/>
            <a:ext cx="7736527" cy="3359382"/>
          </a:xfrm>
          <a:prstGeom prst="rect">
            <a:avLst/>
          </a:prstGeom>
        </p:spPr>
      </p:pic>
    </p:spTree>
    <p:extLst>
      <p:ext uri="{BB962C8B-B14F-4D97-AF65-F5344CB8AC3E}">
        <p14:creationId xmlns:p14="http://schemas.microsoft.com/office/powerpoint/2010/main" val="265530087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40"/>
            <a:ext cx="8229600" cy="1169521"/>
          </a:xfrm>
        </p:spPr>
        <p:txBody>
          <a:bodyPr tIns="91425" anchor="ctr">
            <a:spAutoFit/>
          </a:bodyPr>
          <a:lstStyle/>
          <a:p>
            <a:r>
              <a:rPr lang="en-IN" sz="3200" dirty="0" smtClean="0"/>
              <a:t>Figure </a:t>
            </a:r>
            <a:r>
              <a:rPr lang="en-IN" sz="3200" dirty="0"/>
              <a:t>9.30 </a:t>
            </a:r>
            <a:r>
              <a:rPr lang="en-IN" sz="3200" dirty="0" smtClean="0">
                <a:latin typeface="Consolas" panose="020B0609020204030204" pitchFamily="49" charset="0"/>
              </a:rPr>
              <a:t>Static</a:t>
            </a:r>
            <a:r>
              <a:rPr lang="en-IN" sz="3200" dirty="0" smtClean="0"/>
              <a:t> Data Member Tracking </a:t>
            </a:r>
            <a:r>
              <a:rPr lang="en-IN" sz="3200" dirty="0"/>
              <a:t>the </a:t>
            </a:r>
            <a:r>
              <a:rPr lang="en-IN" sz="3200" dirty="0" smtClean="0"/>
              <a:t>Number </a:t>
            </a:r>
            <a:r>
              <a:rPr lang="en-IN" sz="3200" dirty="0"/>
              <a:t>of </a:t>
            </a:r>
            <a:r>
              <a:rPr lang="en-IN" sz="3200" dirty="0" smtClean="0"/>
              <a:t>Objects </a:t>
            </a:r>
            <a:r>
              <a:rPr lang="en-IN" sz="3200" dirty="0"/>
              <a:t>of a </a:t>
            </a:r>
            <a:r>
              <a:rPr lang="en-IN" sz="3200" dirty="0" smtClean="0"/>
              <a:t>Class </a:t>
            </a:r>
            <a:r>
              <a:rPr lang="en-IN" sz="2000" b="0" dirty="0" smtClean="0"/>
              <a:t>(1 of 3)</a:t>
            </a:r>
            <a:endParaRPr lang="en-US" sz="2000" b="0" dirty="0">
              <a:latin typeface="Times New Roman" panose="02020603050405020304" pitchFamily="18" charset="0"/>
            </a:endParaRPr>
          </a:p>
        </p:txBody>
      </p:sp>
      <p:pic>
        <p:nvPicPr>
          <p:cNvPr id="4" name="Picture 3" descr="Computer code has 29 lines. The lines read as follows. Line 1. forward slash forward slash F i g period 9 period 30 colon F i g 09 underscore 30 period c p p. Line 2. forward slash forward slash static data member tracking the number of objects of a class period. Line 3. hash include left angle bracket i o Stream right angle bracket. Line 4. hash include double quote Employee period h double quote forward slash forward slash Employee class definition. Line 5. using namespace s t d semicolon. Line 6. blank. Line 7. i n t main left parenthesis right parenthesis left brace. Line 8, indented once. forward slash forward slash no objects exist semicolon use class name and binary scope resolution. Line 9, indented once. forward slash forward slash operator to access static member function get Count. Line 10, indented once. c out left angle bracket left angle bracket double quote Number of employees before instantiation of any objects is double quote. Line 11, indented twice. left angle bracket left angle bracket Employee colon colon get Count left parenthesis right parenthesis left angle bracket left angle bracket end l semicolon forward slash forward slash use class name. Line 12. blank."/>
          <p:cNvPicPr>
            <a:picLocks noChangeAspect="1"/>
          </p:cNvPicPr>
          <p:nvPr/>
        </p:nvPicPr>
        <p:blipFill rotWithShape="1">
          <a:blip r:embed="rId3"/>
          <a:srcRect l="930" t="1383" r="5005"/>
          <a:stretch/>
        </p:blipFill>
        <p:spPr>
          <a:xfrm>
            <a:off x="543112" y="2063391"/>
            <a:ext cx="8139064" cy="2705374"/>
          </a:xfrm>
          <a:prstGeom prst="rect">
            <a:avLst/>
          </a:prstGeom>
        </p:spPr>
      </p:pic>
    </p:spTree>
    <p:extLst>
      <p:ext uri="{BB962C8B-B14F-4D97-AF65-F5344CB8AC3E}">
        <p14:creationId xmlns:p14="http://schemas.microsoft.com/office/powerpoint/2010/main" val="162051296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39"/>
            <a:ext cx="8229600" cy="1169521"/>
          </a:xfrm>
        </p:spPr>
        <p:txBody>
          <a:bodyPr tIns="91425" anchor="ctr">
            <a:spAutoFit/>
          </a:bodyPr>
          <a:lstStyle/>
          <a:p>
            <a:r>
              <a:rPr lang="en-IN" sz="3200" dirty="0"/>
              <a:t>Figure 9.30 </a:t>
            </a:r>
            <a:r>
              <a:rPr lang="en-IN" sz="3200" dirty="0">
                <a:latin typeface="Consolas" panose="020B0609020204030204" pitchFamily="49" charset="0"/>
              </a:rPr>
              <a:t>Static</a:t>
            </a:r>
            <a:r>
              <a:rPr lang="en-IN" sz="3200" dirty="0"/>
              <a:t> Data Member Tracking the Number of Objects of a Class </a:t>
            </a:r>
            <a:r>
              <a:rPr lang="en-IN" sz="2000" b="0" dirty="0" smtClean="0"/>
              <a:t>(2 </a:t>
            </a:r>
            <a:r>
              <a:rPr lang="en-IN" sz="2000" b="0" dirty="0"/>
              <a:t>of 3)</a:t>
            </a:r>
            <a:endParaRPr lang="en-US" sz="2000" b="0" dirty="0">
              <a:latin typeface="Times New Roman" panose="02020603050405020304" pitchFamily="18" charset="0"/>
            </a:endParaRPr>
          </a:p>
        </p:txBody>
      </p:sp>
      <p:pic>
        <p:nvPicPr>
          <p:cNvPr id="4" name="Picture 3" descr="The code continues. Line 13, indented once. forward slash forward slash the following scope creates and Destroys. Line 14, indented once. forward slash forward slash Employee objects before main terminates. Line 15, indented once. left brace. Line 16, indented twice. Employee e1 left brace double quote Susan double quote comma double quote Baker double quote right brace semicolon. Line 17, indented twice. Employee e2 left brace double quote Robert double quote comma double quote Jones double quote right brace semicolon. Line 18. blank. Line 19, indented twice. forward slash forward slash two objects exist semicolon call static member function get Count again. Line 20, indented twice. forward slash forward slash using the class name and the scope resolution operator. Line 21, indented twice. c out left angle bracket left angle bracket double quote Number of employees after objects are instantiated is double quote. Line 22, indented 3 times. left angle bracket left angle bracket Employee colon colon get Count left parenthesis right parenthesis semicolon. Line 23. blank. Line 24, indented twice. c out left angle bracket left angle bracket double quote back slash n back slash n Employee 1 colon double quote. Line 25, indented 3 times. left angle bracket left angle bracket e1 period get First Name left parenthesis right parenthesis left angle bracket left angle bracket double quote double quote left angle bracket left angle bracket e1 period get Last Name left parenthesis right parenthesis. Line 26, indented 3 times. left angle bracket left angle bracket double quote back slash n Employee 2 colon double quote. Line 27, indented 3 times. left angle bracket left angle bracket e2 period get First Name left parenthesis right parenthesis left angle bracket left angle bracket double quote double quote left angle bracket left angle bracket e2 period get Last Name left parenthesis right parenthesis left angle bracket left angle bracket double quote back slash n back slash n double quote semicolon. Line 28, indented once. right brace. Line 29. blank."/>
          <p:cNvPicPr>
            <a:picLocks noChangeAspect="1"/>
          </p:cNvPicPr>
          <p:nvPr/>
        </p:nvPicPr>
        <p:blipFill>
          <a:blip r:embed="rId2"/>
          <a:stretch>
            <a:fillRect/>
          </a:stretch>
        </p:blipFill>
        <p:spPr>
          <a:xfrm>
            <a:off x="576642" y="1814084"/>
            <a:ext cx="7990715" cy="3772440"/>
          </a:xfrm>
          <a:prstGeom prst="rect">
            <a:avLst/>
          </a:prstGeom>
        </p:spPr>
      </p:pic>
    </p:spTree>
    <p:extLst>
      <p:ext uri="{BB962C8B-B14F-4D97-AF65-F5344CB8AC3E}">
        <p14:creationId xmlns:p14="http://schemas.microsoft.com/office/powerpoint/2010/main" val="68166397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39"/>
            <a:ext cx="8229600" cy="1169521"/>
          </a:xfrm>
        </p:spPr>
        <p:txBody>
          <a:bodyPr tIns="91425" anchor="ctr">
            <a:spAutoFit/>
          </a:bodyPr>
          <a:lstStyle/>
          <a:p>
            <a:r>
              <a:rPr lang="en-IN" sz="3200" dirty="0"/>
              <a:t>Figure 9.30 </a:t>
            </a:r>
            <a:r>
              <a:rPr lang="en-IN" sz="3200" dirty="0">
                <a:latin typeface="Consolas" panose="020B0609020204030204" pitchFamily="49" charset="0"/>
              </a:rPr>
              <a:t>Static</a:t>
            </a:r>
            <a:r>
              <a:rPr lang="en-IN" sz="3200" dirty="0"/>
              <a:t> Data Member Tracking the Number of Objects of a Class </a:t>
            </a:r>
            <a:r>
              <a:rPr lang="en-IN" sz="2000" b="0" dirty="0" smtClean="0"/>
              <a:t>(3 </a:t>
            </a:r>
            <a:r>
              <a:rPr lang="en-IN" sz="2000" b="0" dirty="0"/>
              <a:t>of 3)</a:t>
            </a:r>
            <a:endParaRPr lang="en-US" sz="2000" b="0" dirty="0">
              <a:latin typeface="Times New Roman" panose="02020603050405020304" pitchFamily="18" charset="0"/>
            </a:endParaRPr>
          </a:p>
        </p:txBody>
      </p:sp>
      <p:pic>
        <p:nvPicPr>
          <p:cNvPr id="4" name="Picture 3" descr="The code continues. Line 30. forward slash forward slash no objects exist comma so call static member function get Count again. Line 31. forward slash forward slash using the class name and the scope resolution operator. Line 32. c out left angle bracket left angle bracket double quote back slash n Number of employees after objects are deleted is double quote. Line 33. left angle bracket left angle bracket Employee colon colon get Count left parenthesis right parenthesis left angle bracket left angle bracket end l semicolon. Line 34. right brace. Computer code output has 9 lines. The lines read as follows. Line 1. Number of employees before instantiation of any objects is 0. Line 2. Employee constructor for Susan Baker called period. Line 3. Employee constructor for Robert Jones called period. Line 4. Number of employees after objects are instantiated is 2. Line 5. Employee 1 colon Susan Baker. Line 6. Employee 2 colon Robert Jones. Line 7. tilde Employee left parenthesis right parenthesis called for Robert Jones. Line 8. tilde Employee left parenthesis right parenthesis called for Susan Baker. Line 9. Number of employees after objects are deleted is 0."/>
          <p:cNvPicPr>
            <a:picLocks noChangeAspect="1"/>
          </p:cNvPicPr>
          <p:nvPr/>
        </p:nvPicPr>
        <p:blipFill>
          <a:blip r:embed="rId2"/>
          <a:stretch>
            <a:fillRect/>
          </a:stretch>
        </p:blipFill>
        <p:spPr>
          <a:xfrm>
            <a:off x="610930" y="1983605"/>
            <a:ext cx="7922141" cy="3714753"/>
          </a:xfrm>
          <a:prstGeom prst="rect">
            <a:avLst/>
          </a:prstGeom>
        </p:spPr>
      </p:pic>
    </p:spTree>
    <p:extLst>
      <p:ext uri="{BB962C8B-B14F-4D97-AF65-F5344CB8AC3E}">
        <p14:creationId xmlns:p14="http://schemas.microsoft.com/office/powerpoint/2010/main" val="91859632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Common Programming Error 9.6</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Using the </a:t>
            </a:r>
            <a:r>
              <a:rPr lang="en-IN" sz="2400" dirty="0">
                <a:latin typeface="Consolas" panose="020B0609020204030204" pitchFamily="49" charset="0"/>
              </a:rPr>
              <a:t>this</a:t>
            </a:r>
            <a:r>
              <a:rPr lang="en-IN" sz="2400" dirty="0">
                <a:latin typeface="+mn-lt"/>
              </a:rPr>
              <a:t> pointer in a </a:t>
            </a:r>
            <a:r>
              <a:rPr lang="en-IN" sz="2400" dirty="0">
                <a:latin typeface="Consolas" panose="020B0609020204030204" pitchFamily="49" charset="0"/>
              </a:rPr>
              <a:t>static</a:t>
            </a:r>
            <a:r>
              <a:rPr lang="en-IN" sz="2400" dirty="0">
                <a:latin typeface="+mn-lt"/>
              </a:rPr>
              <a:t> member function is a compilation error.</a:t>
            </a:r>
          </a:p>
        </p:txBody>
      </p:sp>
    </p:spTree>
    <p:extLst>
      <p:ext uri="{BB962C8B-B14F-4D97-AF65-F5344CB8AC3E}">
        <p14:creationId xmlns:p14="http://schemas.microsoft.com/office/powerpoint/2010/main" val="7817638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Common Programming Error 9.7</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Declaring a </a:t>
            </a:r>
            <a:r>
              <a:rPr lang="en-IN" sz="2400" dirty="0">
                <a:latin typeface="Consolas" panose="020B0609020204030204" pitchFamily="49" charset="0"/>
              </a:rPr>
              <a:t>static</a:t>
            </a:r>
            <a:r>
              <a:rPr lang="en-IN" sz="2400" dirty="0">
                <a:latin typeface="+mn-lt"/>
              </a:rPr>
              <a:t> member function </a:t>
            </a:r>
            <a:r>
              <a:rPr lang="en-IN" sz="2400" dirty="0">
                <a:latin typeface="Consolas" panose="020B0609020204030204" pitchFamily="49" charset="0"/>
              </a:rPr>
              <a:t>const</a:t>
            </a:r>
            <a:r>
              <a:rPr lang="en-IN" sz="2400" dirty="0">
                <a:latin typeface="+mn-lt"/>
              </a:rPr>
              <a:t> is a compilation error. The </a:t>
            </a:r>
            <a:r>
              <a:rPr lang="en-IN" sz="2400" dirty="0">
                <a:latin typeface="Consolas" panose="020B0609020204030204" pitchFamily="49" charset="0"/>
              </a:rPr>
              <a:t>const</a:t>
            </a:r>
            <a:r>
              <a:rPr lang="en-IN" sz="2400" dirty="0">
                <a:latin typeface="+mn-lt"/>
              </a:rPr>
              <a:t> </a:t>
            </a:r>
            <a:r>
              <a:rPr lang="en-IN" sz="2400" dirty="0" smtClean="0">
                <a:latin typeface="+mn-lt"/>
              </a:rPr>
              <a:t>qualifier indicates </a:t>
            </a:r>
            <a:r>
              <a:rPr lang="en-IN" sz="2400" dirty="0">
                <a:latin typeface="+mn-lt"/>
              </a:rPr>
              <a:t>that a function cannot modify the contents of the </a:t>
            </a:r>
            <a:r>
              <a:rPr lang="en-IN" sz="2400" b="1" dirty="0">
                <a:latin typeface="+mn-lt"/>
              </a:rPr>
              <a:t>object</a:t>
            </a:r>
            <a:r>
              <a:rPr lang="en-IN" sz="2400" dirty="0">
                <a:latin typeface="+mn-lt"/>
              </a:rPr>
              <a:t> on which it </a:t>
            </a:r>
            <a:r>
              <a:rPr lang="en-IN" sz="2400" dirty="0" smtClean="0">
                <a:latin typeface="+mn-lt"/>
              </a:rPr>
              <a:t>operates, but </a:t>
            </a:r>
            <a:r>
              <a:rPr lang="en-IN" sz="2400" dirty="0">
                <a:latin typeface="Consolas" panose="020B0609020204030204" pitchFamily="49" charset="0"/>
              </a:rPr>
              <a:t>static</a:t>
            </a:r>
            <a:r>
              <a:rPr lang="en-IN" sz="2400" dirty="0">
                <a:latin typeface="+mn-lt"/>
              </a:rPr>
              <a:t> member functions exist and operate independently of any objects of the class.</a:t>
            </a:r>
          </a:p>
        </p:txBody>
      </p:sp>
    </p:spTree>
    <p:extLst>
      <p:ext uri="{BB962C8B-B14F-4D97-AF65-F5344CB8AC3E}">
        <p14:creationId xmlns:p14="http://schemas.microsoft.com/office/powerpoint/2010/main" val="270090369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chemeClr val="tx2"/>
                </a:solidFill>
                <a:latin typeface="Times New Roman" panose="02020603050405020304" pitchFamily="18" charset="0"/>
                <a:cs typeface="Times New Roman" panose="02020603050405020304" pitchFamily="18" charset="0"/>
              </a:rPr>
              <a:t>9.2.2 </a:t>
            </a:r>
            <a:r>
              <a:rPr lang="en-US" dirty="0" smtClean="0">
                <a:solidFill>
                  <a:schemeClr val="tx2"/>
                </a:solidFill>
                <a:latin typeface="Times New Roman" panose="02020603050405020304" pitchFamily="18" charset="0"/>
                <a:cs typeface="Times New Roman" panose="02020603050405020304" pitchFamily="18" charset="0"/>
              </a:rPr>
              <a:t>Separating </a:t>
            </a:r>
            <a:r>
              <a:rPr lang="en-US" dirty="0">
                <a:solidFill>
                  <a:schemeClr val="tx2"/>
                </a:solidFill>
                <a:latin typeface="Times New Roman" panose="02020603050405020304" pitchFamily="18" charset="0"/>
                <a:cs typeface="Times New Roman" panose="02020603050405020304" pitchFamily="18" charset="0"/>
              </a:rPr>
              <a:t>the Interface from the </a:t>
            </a:r>
            <a:r>
              <a:rPr lang="en-US" dirty="0" smtClean="0">
                <a:solidFill>
                  <a:schemeClr val="tx2"/>
                </a:solidFill>
                <a:latin typeface="Times New Roman" panose="02020603050405020304" pitchFamily="18" charset="0"/>
                <a:cs typeface="Times New Roman" panose="02020603050405020304" pitchFamily="18" charset="0"/>
              </a:rPr>
              <a:t>Implementation </a:t>
            </a:r>
            <a:r>
              <a:rPr lang="en-US" sz="2000" b="0" dirty="0" smtClean="0">
                <a:solidFill>
                  <a:schemeClr val="tx2"/>
                </a:solidFill>
                <a:latin typeface="Times New Roman" panose="02020603050405020304" pitchFamily="18" charset="0"/>
                <a:cs typeface="Times New Roman" panose="02020603050405020304" pitchFamily="18" charset="0"/>
              </a:rPr>
              <a:t>(2 of 2)</a:t>
            </a:r>
            <a:endParaRPr lang="en-IN" sz="2000" b="0" dirty="0"/>
          </a:p>
        </p:txBody>
      </p:sp>
      <p:sp>
        <p:nvSpPr>
          <p:cNvPr id="3" name="Text Placeholder 2"/>
          <p:cNvSpPr>
            <a:spLocks noGrp="1"/>
          </p:cNvSpPr>
          <p:nvPr>
            <p:ph type="body" idx="1"/>
          </p:nvPr>
        </p:nvSpPr>
        <p:spPr>
          <a:xfrm>
            <a:off x="457200" y="1471613"/>
            <a:ext cx="8229600" cy="4857750"/>
          </a:xfrm>
        </p:spPr>
        <p:txBody>
          <a:bodyPr/>
          <a:lstStyle/>
          <a:p>
            <a:pPr lvl="1"/>
            <a:r>
              <a:rPr lang="en-US" sz="2400" dirty="0">
                <a:latin typeface="+mn-lt"/>
              </a:rPr>
              <a:t>the clients do not know how the class’s member functions are </a:t>
            </a:r>
            <a:r>
              <a:rPr lang="en-US" sz="2400" dirty="0" smtClean="0">
                <a:latin typeface="+mn-lt"/>
              </a:rPr>
              <a:t>implemented</a:t>
            </a:r>
          </a:p>
          <a:p>
            <a:r>
              <a:rPr lang="en-US" sz="2400" dirty="0">
                <a:latin typeface="+mn-lt"/>
              </a:rPr>
              <a:t>By convention, member-function definitions are placed in a source-code file of the same base name (e.g., </a:t>
            </a:r>
            <a:r>
              <a:rPr lang="en-US" sz="2400" dirty="0">
                <a:latin typeface="Consolas" panose="020B0609020204030204" pitchFamily="49" charset="0"/>
              </a:rPr>
              <a:t>Time</a:t>
            </a:r>
            <a:r>
              <a:rPr lang="en-US" sz="2400" dirty="0">
                <a:latin typeface="+mn-lt"/>
              </a:rPr>
              <a:t>) as the class’s header but with </a:t>
            </a:r>
            <a:r>
              <a:rPr lang="en-US" sz="2400" dirty="0">
                <a:latin typeface="Consolas" panose="020B0609020204030204" pitchFamily="49" charset="0"/>
              </a:rPr>
              <a:t>a .cpp </a:t>
            </a:r>
            <a:r>
              <a:rPr lang="en-US" sz="2400" dirty="0">
                <a:latin typeface="+mn-lt"/>
              </a:rPr>
              <a:t>filename </a:t>
            </a:r>
            <a:r>
              <a:rPr lang="en-US" sz="2400" dirty="0" smtClean="0">
                <a:latin typeface="+mn-lt"/>
              </a:rPr>
              <a:t>extension</a:t>
            </a:r>
            <a:endParaRPr lang="en-US" sz="2400" dirty="0">
              <a:latin typeface="+mn-lt"/>
            </a:endParaRPr>
          </a:p>
          <a:p>
            <a:r>
              <a:rPr lang="en-US" sz="2400" dirty="0">
                <a:latin typeface="+mn-lt"/>
              </a:rPr>
              <a:t>The source-code file in </a:t>
            </a:r>
            <a:r>
              <a:rPr lang="en-US" sz="2400" dirty="0" smtClean="0">
                <a:latin typeface="+mn-lt"/>
              </a:rPr>
              <a:t>Figure 9.3 </a:t>
            </a:r>
            <a:r>
              <a:rPr lang="en-US" sz="2400" dirty="0">
                <a:latin typeface="+mn-lt"/>
              </a:rPr>
              <a:t>defines function </a:t>
            </a:r>
            <a:r>
              <a:rPr lang="en-US" sz="2400" dirty="0">
                <a:latin typeface="Consolas" panose="020B0609020204030204" pitchFamily="49" charset="0"/>
              </a:rPr>
              <a:t>main</a:t>
            </a:r>
            <a:r>
              <a:rPr lang="en-US" sz="2400" dirty="0">
                <a:latin typeface="+mn-lt"/>
              </a:rPr>
              <a:t> (the client code</a:t>
            </a:r>
            <a:r>
              <a:rPr lang="en-US" sz="2400" dirty="0" smtClean="0">
                <a:latin typeface="+mn-lt"/>
              </a:rPr>
              <a:t>).</a:t>
            </a:r>
            <a:endParaRPr lang="en-IN" sz="2400" dirty="0" smtClean="0">
              <a:latin typeface="+mn-lt"/>
            </a:endParaRPr>
          </a:p>
          <a:p>
            <a:r>
              <a:rPr lang="en-US" sz="2400" dirty="0">
                <a:latin typeface="+mn-lt"/>
              </a:rPr>
              <a:t>Section 9.3 shows a diagram and explains how this three-file program is compiled from the perspectives of the </a:t>
            </a:r>
            <a:r>
              <a:rPr lang="en-US" sz="2400" dirty="0">
                <a:latin typeface="Consolas" panose="020B0609020204030204" pitchFamily="49" charset="0"/>
              </a:rPr>
              <a:t>Time</a:t>
            </a:r>
            <a:r>
              <a:rPr lang="en-US" sz="2400" dirty="0">
                <a:latin typeface="+mn-lt"/>
              </a:rPr>
              <a:t> class programmer and the client-code programmer—and what the </a:t>
            </a:r>
            <a:r>
              <a:rPr lang="en-US" sz="2400" dirty="0">
                <a:latin typeface="Consolas" panose="020B0609020204030204" pitchFamily="49" charset="0"/>
              </a:rPr>
              <a:t>Time</a:t>
            </a:r>
            <a:r>
              <a:rPr lang="en-US" sz="2400" dirty="0">
                <a:latin typeface="+mn-lt"/>
              </a:rPr>
              <a:t> application user sees.</a:t>
            </a:r>
          </a:p>
        </p:txBody>
      </p:sp>
    </p:spTree>
    <p:extLst>
      <p:ext uri="{BB962C8B-B14F-4D97-AF65-F5344CB8AC3E}">
        <p14:creationId xmlns:p14="http://schemas.microsoft.com/office/powerpoint/2010/main" val="2076584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9.2.3 </a:t>
            </a:r>
            <a:r>
              <a:rPr lang="en-US" dirty="0" smtClean="0">
                <a:solidFill>
                  <a:schemeClr val="tx2"/>
                </a:solidFill>
                <a:latin typeface="Consolas" panose="020B0609020204030204" pitchFamily="49" charset="0"/>
                <a:cs typeface="Times New Roman" panose="02020603050405020304" pitchFamily="18" charset="0"/>
              </a:rPr>
              <a:t>Time</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Class </a:t>
            </a:r>
            <a:r>
              <a:rPr lang="en-US" dirty="0" smtClean="0">
                <a:solidFill>
                  <a:schemeClr val="tx2"/>
                </a:solidFill>
                <a:latin typeface="Times New Roman" panose="02020603050405020304" pitchFamily="18" charset="0"/>
                <a:cs typeface="Times New Roman" panose="02020603050405020304" pitchFamily="18" charset="0"/>
              </a:rPr>
              <a:t>Definition </a:t>
            </a:r>
            <a:r>
              <a:rPr lang="en-US" sz="2000" b="0" dirty="0" smtClean="0">
                <a:solidFill>
                  <a:schemeClr val="tx2"/>
                </a:solidFill>
                <a:latin typeface="Times New Roman" panose="02020603050405020304" pitchFamily="18" charset="0"/>
                <a:cs typeface="Times New Roman" panose="02020603050405020304" pitchFamily="18" charset="0"/>
              </a:rPr>
              <a:t>(1 of 4)</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412480" cy="4846320"/>
          </a:xfrm>
        </p:spPr>
        <p:txBody>
          <a:bodyPr/>
          <a:lstStyle/>
          <a:p>
            <a:r>
              <a:rPr lang="en-US" altLang="en-US" sz="2400" dirty="0">
                <a:solidFill>
                  <a:srgbClr val="000000"/>
                </a:solidFill>
                <a:latin typeface="+mn-lt"/>
              </a:rPr>
              <a:t>The header </a:t>
            </a:r>
            <a:r>
              <a:rPr lang="en-US" altLang="en-US" sz="2400" dirty="0">
                <a:solidFill>
                  <a:srgbClr val="000000"/>
                </a:solidFill>
                <a:latin typeface="Consolas" panose="020B0609020204030204" pitchFamily="49" charset="0"/>
              </a:rPr>
              <a:t>Time.h</a:t>
            </a:r>
            <a:r>
              <a:rPr lang="en-US" altLang="en-US" sz="2400" dirty="0">
                <a:solidFill>
                  <a:srgbClr val="000000"/>
                </a:solidFill>
                <a:latin typeface="+mn-lt"/>
              </a:rPr>
              <a:t> </a:t>
            </a:r>
            <a:r>
              <a:rPr lang="en-US" altLang="en-US" sz="2400" dirty="0" smtClean="0">
                <a:solidFill>
                  <a:srgbClr val="000000"/>
                </a:solidFill>
                <a:latin typeface="+mn-lt"/>
              </a:rPr>
              <a:t>(Figure 9.1</a:t>
            </a:r>
            <a:r>
              <a:rPr lang="en-US" altLang="en-US" sz="2400" dirty="0">
                <a:solidFill>
                  <a:srgbClr val="000000"/>
                </a:solidFill>
                <a:latin typeface="+mn-lt"/>
              </a:rPr>
              <a:t>) contains </a:t>
            </a:r>
            <a:r>
              <a:rPr lang="en-US" altLang="en-US" sz="2400" dirty="0">
                <a:solidFill>
                  <a:srgbClr val="000000"/>
                </a:solidFill>
                <a:latin typeface="Consolas" panose="020B0609020204030204" pitchFamily="49" charset="0"/>
              </a:rPr>
              <a:t>Time’s</a:t>
            </a:r>
            <a:r>
              <a:rPr lang="en-US" altLang="en-US" sz="2400" dirty="0">
                <a:solidFill>
                  <a:srgbClr val="000000"/>
                </a:solidFill>
                <a:latin typeface="+mn-lt"/>
              </a:rPr>
              <a:t> class definition</a:t>
            </a:r>
          </a:p>
          <a:p>
            <a:r>
              <a:rPr lang="en-US" altLang="en-US" sz="2400" dirty="0">
                <a:solidFill>
                  <a:srgbClr val="000000"/>
                </a:solidFill>
                <a:latin typeface="+mn-lt"/>
              </a:rPr>
              <a:t>Function prototypes (lines 13–15) describe the class’s </a:t>
            </a:r>
            <a:r>
              <a:rPr lang="en-US" altLang="en-US" sz="2400" dirty="0">
                <a:solidFill>
                  <a:srgbClr val="000000"/>
                </a:solidFill>
                <a:latin typeface="Consolas" panose="020B0609020204030204" pitchFamily="49" charset="0"/>
              </a:rPr>
              <a:t>public</a:t>
            </a:r>
            <a:r>
              <a:rPr lang="en-US" altLang="en-US" sz="2400" dirty="0">
                <a:solidFill>
                  <a:srgbClr val="000000"/>
                </a:solidFill>
                <a:latin typeface="+mn-lt"/>
              </a:rPr>
              <a:t> interface without revealing the member-function implementations</a:t>
            </a:r>
          </a:p>
          <a:p>
            <a:pPr lvl="1"/>
            <a:r>
              <a:rPr lang="en-US" altLang="en-US" sz="2400" dirty="0">
                <a:solidFill>
                  <a:srgbClr val="000000"/>
                </a:solidFill>
                <a:latin typeface="+mn-lt"/>
              </a:rPr>
              <a:t>The function prototype in line 13 indicates that </a:t>
            </a:r>
            <a:r>
              <a:rPr lang="en-US" altLang="en-US" sz="2400" dirty="0">
                <a:solidFill>
                  <a:srgbClr val="000000"/>
                </a:solidFill>
                <a:latin typeface="Consolas" panose="020B0609020204030204" pitchFamily="49" charset="0"/>
              </a:rPr>
              <a:t>setTime</a:t>
            </a:r>
            <a:r>
              <a:rPr lang="en-US" altLang="en-US" sz="2400" dirty="0">
                <a:solidFill>
                  <a:srgbClr val="000000"/>
                </a:solidFill>
                <a:latin typeface="+mn-lt"/>
              </a:rPr>
              <a:t> requires three </a:t>
            </a:r>
            <a:r>
              <a:rPr lang="en-US" altLang="en-US" sz="2400" dirty="0">
                <a:solidFill>
                  <a:srgbClr val="000000"/>
                </a:solidFill>
                <a:latin typeface="Consolas" panose="020B0609020204030204" pitchFamily="49" charset="0"/>
              </a:rPr>
              <a:t>int</a:t>
            </a:r>
            <a:r>
              <a:rPr lang="en-US" altLang="en-US" sz="2400" dirty="0">
                <a:solidFill>
                  <a:srgbClr val="000000"/>
                </a:solidFill>
                <a:latin typeface="+mn-lt"/>
              </a:rPr>
              <a:t> parameters and returns void</a:t>
            </a:r>
          </a:p>
          <a:p>
            <a:pPr lvl="1"/>
            <a:r>
              <a:rPr lang="en-US" altLang="en-US" sz="2400" dirty="0">
                <a:solidFill>
                  <a:srgbClr val="000000"/>
                </a:solidFill>
                <a:latin typeface="+mn-lt"/>
              </a:rPr>
              <a:t>The prototypes for member functions </a:t>
            </a:r>
            <a:r>
              <a:rPr lang="en-US" altLang="en-US" sz="2400" dirty="0">
                <a:solidFill>
                  <a:srgbClr val="000000"/>
                </a:solidFill>
                <a:latin typeface="Consolas" panose="020B0609020204030204" pitchFamily="49" charset="0"/>
              </a:rPr>
              <a:t>toUniversalString</a:t>
            </a:r>
            <a:r>
              <a:rPr lang="en-US" altLang="en-US" sz="2400" dirty="0">
                <a:solidFill>
                  <a:srgbClr val="000000"/>
                </a:solidFill>
                <a:latin typeface="+mn-lt"/>
              </a:rPr>
              <a:t> and </a:t>
            </a:r>
            <a:r>
              <a:rPr lang="en-US" altLang="en-US" sz="2400" dirty="0">
                <a:solidFill>
                  <a:srgbClr val="000000"/>
                </a:solidFill>
                <a:latin typeface="Consolas" panose="020B0609020204030204" pitchFamily="49" charset="0"/>
              </a:rPr>
              <a:t>toStandardString</a:t>
            </a:r>
            <a:r>
              <a:rPr lang="en-US" altLang="en-US" sz="2400" dirty="0">
                <a:solidFill>
                  <a:srgbClr val="000000"/>
                </a:solidFill>
                <a:latin typeface="+mn-lt"/>
              </a:rPr>
              <a:t> (lines 14–15) each specify that the function takes no arguments and returns a </a:t>
            </a:r>
            <a:r>
              <a:rPr lang="en-US" altLang="en-US" sz="2400" dirty="0">
                <a:solidFill>
                  <a:srgbClr val="000000"/>
                </a:solidFill>
                <a:latin typeface="Consolas" panose="020B0609020204030204" pitchFamily="49" charset="0"/>
              </a:rPr>
              <a:t>string</a:t>
            </a:r>
            <a:r>
              <a:rPr lang="en-US" altLang="en-US" sz="2400" dirty="0" smtClean="0">
                <a:solidFill>
                  <a:srgbClr val="000000"/>
                </a:solidFill>
                <a:latin typeface="+mn-lt"/>
              </a:rPr>
              <a:t>.</a:t>
            </a:r>
            <a:endParaRPr lang="en-US" altLang="en-US" sz="2400" dirty="0">
              <a:solidFill>
                <a:srgbClr val="000000"/>
              </a:solidFill>
              <a:latin typeface="+mn-lt"/>
            </a:endParaRPr>
          </a:p>
          <a:p>
            <a:pPr marL="0" indent="0">
              <a:buNone/>
            </a:pPr>
            <a:endParaRPr lang="en-IN" sz="2400" dirty="0">
              <a:latin typeface="+mn-lt"/>
            </a:endParaRPr>
          </a:p>
        </p:txBody>
      </p:sp>
    </p:spTree>
    <p:extLst>
      <p:ext uri="{BB962C8B-B14F-4D97-AF65-F5344CB8AC3E}">
        <p14:creationId xmlns:p14="http://schemas.microsoft.com/office/powerpoint/2010/main" val="3606922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smtClean="0">
                <a:solidFill>
                  <a:schemeClr val="tx2"/>
                </a:solidFill>
              </a:rPr>
              <a:t>Learning Objectives </a:t>
            </a:r>
            <a:r>
              <a:rPr lang="en-US" sz="2000" b="0" dirty="0" smtClean="0">
                <a:solidFill>
                  <a:schemeClr val="tx2"/>
                </a:solidFill>
              </a:rPr>
              <a:t>( 1 of 2)</a:t>
            </a:r>
            <a:endParaRPr lang="en-US" sz="2000" b="0" dirty="0">
              <a:solidFill>
                <a:schemeClr val="tx2"/>
              </a:solidFill>
            </a:endParaRPr>
          </a:p>
        </p:txBody>
      </p:sp>
      <p:sp>
        <p:nvSpPr>
          <p:cNvPr id="3" name="Text Placeholder 2"/>
          <p:cNvSpPr>
            <a:spLocks noGrp="1"/>
          </p:cNvSpPr>
          <p:nvPr>
            <p:ph idx="1"/>
          </p:nvPr>
        </p:nvSpPr>
        <p:spPr>
          <a:xfrm>
            <a:off x="457200" y="1600200"/>
            <a:ext cx="8229600" cy="4770120"/>
          </a:xfrm>
        </p:spPr>
        <p:txBody>
          <a:bodyPr/>
          <a:lstStyle/>
          <a:p>
            <a:pPr marL="255600" indent="-255600">
              <a:buSzPct val="100000"/>
              <a:buFontTx/>
              <a:buChar char="•"/>
            </a:pPr>
            <a:r>
              <a:rPr lang="en-IN" sz="2400" dirty="0" smtClean="0">
                <a:latin typeface="+mn-lt"/>
              </a:rPr>
              <a:t>Engineer </a:t>
            </a:r>
            <a:r>
              <a:rPr lang="en-IN" sz="2400" dirty="0">
                <a:latin typeface="+mn-lt"/>
              </a:rPr>
              <a:t>a class to </a:t>
            </a:r>
            <a:r>
              <a:rPr lang="en-IN" sz="2400" dirty="0" smtClean="0">
                <a:latin typeface="+mn-lt"/>
              </a:rPr>
              <a:t>separate its </a:t>
            </a:r>
            <a:r>
              <a:rPr lang="en-IN" sz="2400" dirty="0">
                <a:latin typeface="+mn-lt"/>
              </a:rPr>
              <a:t>interface from </a:t>
            </a:r>
            <a:r>
              <a:rPr lang="en-IN" sz="2400" dirty="0" smtClean="0">
                <a:latin typeface="+mn-lt"/>
              </a:rPr>
              <a:t>its implementation and encourage reuse</a:t>
            </a:r>
          </a:p>
          <a:p>
            <a:pPr marL="255600" indent="-255600">
              <a:buSzPct val="100000"/>
              <a:buFontTx/>
              <a:buChar char="•"/>
            </a:pPr>
            <a:r>
              <a:rPr lang="en-IN" sz="2400" dirty="0" smtClean="0">
                <a:latin typeface="+mn-lt"/>
              </a:rPr>
              <a:t>Access </a:t>
            </a:r>
            <a:r>
              <a:rPr lang="en-IN" sz="2400" dirty="0">
                <a:latin typeface="+mn-lt"/>
              </a:rPr>
              <a:t>class members via </a:t>
            </a:r>
            <a:r>
              <a:rPr lang="en-IN" sz="2400" dirty="0" smtClean="0">
                <a:latin typeface="+mn-lt"/>
              </a:rPr>
              <a:t>an </a:t>
            </a:r>
            <a:r>
              <a:rPr lang="en-IN" sz="2400" dirty="0">
                <a:latin typeface="+mn-lt"/>
              </a:rPr>
              <a:t>object’s name or a </a:t>
            </a:r>
            <a:r>
              <a:rPr lang="en-IN" sz="2400" dirty="0" smtClean="0">
                <a:latin typeface="+mn-lt"/>
              </a:rPr>
              <a:t>reference </a:t>
            </a:r>
            <a:r>
              <a:rPr lang="en-IN" sz="2400" dirty="0">
                <a:latin typeface="+mn-lt"/>
              </a:rPr>
              <a:t>using the dot (.) operator</a:t>
            </a:r>
            <a:r>
              <a:rPr lang="en-IN" sz="2400" dirty="0" smtClean="0">
                <a:latin typeface="+mn-lt"/>
              </a:rPr>
              <a:t>.</a:t>
            </a:r>
          </a:p>
          <a:p>
            <a:pPr marL="255600" indent="-255600">
              <a:buSzPct val="100000"/>
              <a:buFontTx/>
              <a:buChar char="•"/>
            </a:pPr>
            <a:r>
              <a:rPr lang="en-IN" sz="2400" dirty="0" smtClean="0">
                <a:latin typeface="+mn-lt"/>
              </a:rPr>
              <a:t>Access </a:t>
            </a:r>
            <a:r>
              <a:rPr lang="en-IN" sz="2400" dirty="0">
                <a:latin typeface="+mn-lt"/>
              </a:rPr>
              <a:t>class members via </a:t>
            </a:r>
            <a:r>
              <a:rPr lang="en-IN" sz="2400" dirty="0" smtClean="0">
                <a:latin typeface="+mn-lt"/>
              </a:rPr>
              <a:t>a pointer </a:t>
            </a:r>
            <a:r>
              <a:rPr lang="en-IN" sz="2400" dirty="0">
                <a:latin typeface="+mn-lt"/>
              </a:rPr>
              <a:t>to an object using </a:t>
            </a:r>
            <a:r>
              <a:rPr lang="en-IN" sz="2400" dirty="0" smtClean="0">
                <a:latin typeface="+mn-lt"/>
              </a:rPr>
              <a:t>the arrow </a:t>
            </a:r>
            <a:r>
              <a:rPr lang="en-IN" sz="2400" dirty="0">
                <a:latin typeface="+mn-lt"/>
              </a:rPr>
              <a:t>(-&gt;) operator</a:t>
            </a:r>
            <a:r>
              <a:rPr lang="en-IN" dirty="0" smtClean="0">
                <a:latin typeface="+mn-lt"/>
              </a:rPr>
              <a:t>.</a:t>
            </a:r>
          </a:p>
          <a:p>
            <a:pPr marL="255600" indent="-255600">
              <a:buSzPct val="100000"/>
              <a:buFontTx/>
              <a:buChar char="•"/>
            </a:pPr>
            <a:r>
              <a:rPr lang="en-IN" sz="2400" dirty="0" smtClean="0">
                <a:latin typeface="+mn-lt"/>
              </a:rPr>
              <a:t>Use </a:t>
            </a:r>
            <a:r>
              <a:rPr lang="en-IN" sz="2400" dirty="0">
                <a:latin typeface="+mn-lt"/>
              </a:rPr>
              <a:t>destructors to </a:t>
            </a:r>
            <a:r>
              <a:rPr lang="en-IN" sz="2400" dirty="0" smtClean="0">
                <a:latin typeface="+mn-lt"/>
              </a:rPr>
              <a:t>perform “termination </a:t>
            </a:r>
            <a:r>
              <a:rPr lang="en-IN" sz="2400" dirty="0">
                <a:latin typeface="+mn-lt"/>
              </a:rPr>
              <a:t>housekeeping</a:t>
            </a:r>
            <a:r>
              <a:rPr lang="en-IN" dirty="0" smtClean="0">
                <a:latin typeface="+mn-lt"/>
              </a:rPr>
              <a:t>.”</a:t>
            </a:r>
          </a:p>
          <a:p>
            <a:pPr marL="255600" indent="-255600">
              <a:buSzPct val="100000"/>
              <a:buFontTx/>
              <a:buChar char="•"/>
            </a:pPr>
            <a:r>
              <a:rPr lang="en-IN" sz="2400" dirty="0" smtClean="0">
                <a:latin typeface="+mn-lt"/>
              </a:rPr>
              <a:t>Learn the order of constructor and destructor calls.</a:t>
            </a:r>
          </a:p>
          <a:p>
            <a:pPr marL="255600" indent="-255600">
              <a:buSzPct val="100000"/>
              <a:buFontTx/>
              <a:buChar char="•"/>
            </a:pPr>
            <a:r>
              <a:rPr lang="en-IN" sz="2400" dirty="0" smtClean="0">
                <a:latin typeface="+mn-lt"/>
              </a:rPr>
              <a:t>Learn </a:t>
            </a:r>
            <a:r>
              <a:rPr lang="en-IN" sz="2400" dirty="0">
                <a:latin typeface="+mn-lt"/>
              </a:rPr>
              <a:t>about the dangers of returning a reference or a pointer to </a:t>
            </a:r>
            <a:r>
              <a:rPr lang="en-IN" sz="2400" dirty="0">
                <a:latin typeface="Consolas" panose="020B0609020204030204" pitchFamily="49" charset="0"/>
              </a:rPr>
              <a:t>private</a:t>
            </a:r>
            <a:r>
              <a:rPr lang="en-IN" sz="2400" dirty="0">
                <a:latin typeface="+mn-lt"/>
              </a:rPr>
              <a:t> data</a:t>
            </a:r>
            <a:r>
              <a:rPr lang="en-IN" sz="2400" dirty="0" smtClean="0">
                <a:latin typeface="+mn-lt"/>
              </a:rPr>
              <a:t>.</a:t>
            </a:r>
            <a:endParaRPr lang="en-IN" sz="2400" dirty="0">
              <a:latin typeface="+mn-lt"/>
            </a:endParaRPr>
          </a:p>
        </p:txBody>
      </p:sp>
    </p:spTree>
    <p:extLst>
      <p:ext uri="{BB962C8B-B14F-4D97-AF65-F5344CB8AC3E}">
        <p14:creationId xmlns:p14="http://schemas.microsoft.com/office/powerpoint/2010/main" val="3225328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solidFill>
                  <a:schemeClr val="tx2"/>
                </a:solidFill>
              </a:rPr>
              <a:t>Figure 9.1 </a:t>
            </a:r>
            <a:r>
              <a:rPr lang="en-IN" dirty="0">
                <a:solidFill>
                  <a:schemeClr val="tx2"/>
                </a:solidFill>
              </a:rPr>
              <a:t>| Time </a:t>
            </a:r>
            <a:r>
              <a:rPr lang="en-IN" dirty="0" smtClean="0">
                <a:solidFill>
                  <a:schemeClr val="tx2"/>
                </a:solidFill>
              </a:rPr>
              <a:t>Class Definition</a:t>
            </a:r>
            <a:endParaRPr lang="en-IN" dirty="0">
              <a:solidFill>
                <a:schemeClr val="tx2"/>
              </a:solidFill>
            </a:endParaRPr>
          </a:p>
        </p:txBody>
      </p:sp>
      <p:pic>
        <p:nvPicPr>
          <p:cNvPr id="4" name="Picture 3" descr="Computer code has 22 lines. The lines read as follows. Line 1. forward slash forward slash F i g period 9 period 1 colon Time period h. Line 2. forward slash forward slash Time class definition period. Line 3. forward slash forward slash Member functions are defined in Time period c p p. Line 2 and Line 3 are highlighted. Line 4. hash include left angle bracket String right angle bracket. Line 5. blank. Line 6. forward slash forward slash prevent multiple inclusions of header. Line 7. hash if n d e f TIME underscore H. Line 8. hash define TIME underscore H. Line 9. blank. Line 10. forward slash forward slash Time class definition. Line 11. class Time left brace. Line 12. public colon. Line 13, indented once. void set Time left parenthesis i n t comma i n t comma i n t right parenthesis semicolon forward slash forward slash set hour comma minute and second. Line 14, indented once. s t d colon colon String to Universal String left parenthesis right parenthesis c o n s t semicolon forward slash forward slash 24 hyphen hour time format String. Line 15, indented once. s t d colon colon String to Standard String left parenthesis right parenthesis c o n s t semicolon forward slash forward slash 12 hyphen hour time format String. Line 16. private colon. Line 17, indented once. unsigned i n t hour left brace 0 right brace semicolon forward slash forward slash 0 hyphen 23 left parenthesis 24 hyphen hour clock format right parenthesis. Line 18, indented once. unsigned i n t minute left brace 0 right brace semicolon forward slash forward slash 0 hyphen 59. Line 19, indented once. unsigned i n t second left brace 0 right brace semicolon forward slash forward slash 0 hyphen 59. Line 20. right brace semicolon. Line 21. blank. Line 22. hash end if."/>
          <p:cNvPicPr>
            <a:picLocks noChangeAspect="1"/>
          </p:cNvPicPr>
          <p:nvPr/>
        </p:nvPicPr>
        <p:blipFill rotWithShape="1">
          <a:blip r:embed="rId2">
            <a:extLst>
              <a:ext uri="{28A0092B-C50C-407E-A947-70E740481C1C}">
                <a14:useLocalDpi xmlns:a14="http://schemas.microsoft.com/office/drawing/2010/main" val="0"/>
              </a:ext>
            </a:extLst>
          </a:blip>
          <a:srcRect l="1" t="1" r="532" b="1096"/>
          <a:stretch/>
        </p:blipFill>
        <p:spPr>
          <a:xfrm>
            <a:off x="672901" y="1514495"/>
            <a:ext cx="7756724" cy="4638656"/>
          </a:xfrm>
          <a:prstGeom prst="rect">
            <a:avLst/>
          </a:prstGeom>
        </p:spPr>
      </p:pic>
    </p:spTree>
    <p:extLst>
      <p:ext uri="{BB962C8B-B14F-4D97-AF65-F5344CB8AC3E}">
        <p14:creationId xmlns:p14="http://schemas.microsoft.com/office/powerpoint/2010/main" val="4194886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9.2.3 </a:t>
            </a:r>
            <a:r>
              <a:rPr lang="en-US" kern="1200" dirty="0" smtClean="0">
                <a:latin typeface="Consolas" panose="020B0609020204030204" pitchFamily="49" charset="0"/>
                <a:ea typeface="+mj-ea"/>
                <a:cs typeface="+mj-cs"/>
              </a:rPr>
              <a:t>Time</a:t>
            </a:r>
            <a:r>
              <a:rPr lang="en-US" kern="1200" dirty="0" smtClean="0">
                <a:latin typeface="Times New Roman" panose="02020603050405020304" pitchFamily="18" charset="0"/>
                <a:ea typeface="+mj-ea"/>
                <a:cs typeface="+mj-cs"/>
              </a:rPr>
              <a:t> Class Definition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0895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mn-ea"/>
                <a:cs typeface="+mn-cs"/>
              </a:rPr>
              <a:t>The header still specifies the class’s </a:t>
            </a:r>
            <a:r>
              <a:rPr lang="en-US" altLang="en-US" sz="2400" kern="1200" dirty="0">
                <a:solidFill>
                  <a:srgbClr val="000000"/>
                </a:solidFill>
                <a:latin typeface="Consolas" panose="020B0609020204030204" pitchFamily="49" charset="0"/>
                <a:ea typeface="+mn-ea"/>
                <a:cs typeface="+mn-cs"/>
              </a:rPr>
              <a:t>private</a:t>
            </a:r>
            <a:r>
              <a:rPr lang="en-US" altLang="en-US" sz="2400" kern="1200" dirty="0">
                <a:solidFill>
                  <a:srgbClr val="000000"/>
                </a:solidFill>
                <a:latin typeface="+mn-lt"/>
                <a:ea typeface="+mn-ea"/>
                <a:cs typeface="+mn-cs"/>
              </a:rPr>
              <a:t> data members (lines </a:t>
            </a:r>
            <a:r>
              <a:rPr lang="en-US" altLang="en-US" sz="2400" kern="1200" dirty="0" smtClean="0">
                <a:solidFill>
                  <a:srgbClr val="000000"/>
                </a:solidFill>
                <a:latin typeface="+mn-lt"/>
                <a:ea typeface="+mn-ea"/>
                <a:cs typeface="+mn-cs"/>
              </a:rPr>
              <a:t>17–19)</a:t>
            </a:r>
            <a:endParaRPr lang="en-US" altLang="en-US" sz="2400" kern="1200" dirty="0">
              <a:solidFill>
                <a:srgbClr val="000000"/>
              </a:solidFill>
              <a:latin typeface="+mn-lt"/>
              <a:ea typeface="+mn-ea"/>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mn-ea"/>
                <a:cs typeface="+mn-cs"/>
              </a:rPr>
              <a:t>each uses a C++11 in-class list initializer to set the data member to 0</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mn-ea"/>
                <a:cs typeface="+mn-cs"/>
              </a:rPr>
              <a:t>Compiler must know the data members of the class to determine how much memory to reserve for each object of the class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mn-ea"/>
                <a:cs typeface="+mn-cs"/>
              </a:rPr>
              <a:t>Including the header </a:t>
            </a:r>
            <a:r>
              <a:rPr lang="en-US" altLang="en-US" sz="2400" kern="1200" dirty="0">
                <a:solidFill>
                  <a:srgbClr val="000000"/>
                </a:solidFill>
                <a:latin typeface="Consolas" panose="020B0609020204030204" pitchFamily="49" charset="0"/>
                <a:ea typeface="+mn-ea"/>
                <a:cs typeface="+mn-cs"/>
              </a:rPr>
              <a:t>Time.h</a:t>
            </a:r>
            <a:r>
              <a:rPr lang="en-US" altLang="en-US" sz="2400" kern="1200" dirty="0">
                <a:solidFill>
                  <a:srgbClr val="000000"/>
                </a:solidFill>
                <a:latin typeface="+mn-lt"/>
                <a:ea typeface="+mn-ea"/>
                <a:cs typeface="+mn-cs"/>
              </a:rPr>
              <a:t> in the client code (line 6 of </a:t>
            </a:r>
            <a:r>
              <a:rPr lang="en-US" altLang="en-US" sz="2400" kern="1200" dirty="0" smtClean="0">
                <a:solidFill>
                  <a:srgbClr val="000000"/>
                </a:solidFill>
                <a:latin typeface="+mn-lt"/>
                <a:ea typeface="+mn-ea"/>
                <a:cs typeface="+mn-cs"/>
              </a:rPr>
              <a:t>Figure 9.3</a:t>
            </a:r>
            <a:r>
              <a:rPr lang="en-US" altLang="en-US" sz="2400" kern="1200" dirty="0">
                <a:solidFill>
                  <a:srgbClr val="000000"/>
                </a:solidFill>
                <a:latin typeface="+mn-lt"/>
                <a:ea typeface="+mn-ea"/>
                <a:cs typeface="+mn-cs"/>
              </a:rPr>
              <a:t>) provides the compiler with the information it needs to ensure that the client code calls the member functions of class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mn-lt"/>
                <a:ea typeface="+mn-ea"/>
                <a:cs typeface="+mn-cs"/>
              </a:rPr>
              <a:t> </a:t>
            </a:r>
            <a:r>
              <a:rPr lang="en-US" altLang="en-US" sz="2400" kern="1200" dirty="0" smtClean="0">
                <a:solidFill>
                  <a:srgbClr val="000000"/>
                </a:solidFill>
                <a:latin typeface="+mn-lt"/>
                <a:ea typeface="+mn-ea"/>
                <a:cs typeface="+mn-cs"/>
              </a:rPr>
              <a:t>correctly.</a:t>
            </a:r>
            <a:endParaRPr lang="en-US" alt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2623903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9.2.3 </a:t>
            </a:r>
            <a:r>
              <a:rPr lang="en-US" kern="1200" dirty="0" smtClean="0">
                <a:latin typeface="Consolas" panose="020B0609020204030204" pitchFamily="49" charset="0"/>
                <a:ea typeface="+mj-ea"/>
                <a:cs typeface="+mj-cs"/>
              </a:rPr>
              <a:t>Time</a:t>
            </a:r>
            <a:r>
              <a:rPr lang="en-US" kern="1200" dirty="0" smtClean="0">
                <a:latin typeface="Times New Roman" panose="02020603050405020304" pitchFamily="18" charset="0"/>
                <a:ea typeface="+mj-ea"/>
                <a:cs typeface="+mj-cs"/>
              </a:rPr>
              <a:t> Class Definition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853439"/>
          </a:xfrm>
        </p:spPr>
        <p:txBody>
          <a:bodyPr/>
          <a:lstStyle/>
          <a:p>
            <a:pPr indent="-255600"/>
            <a:r>
              <a:rPr lang="en-US" altLang="en-US" sz="2400" dirty="0">
                <a:solidFill>
                  <a:srgbClr val="000000"/>
                </a:solidFill>
                <a:latin typeface="+mn-lt"/>
              </a:rPr>
              <a:t>In </a:t>
            </a:r>
            <a:r>
              <a:rPr lang="en-US" altLang="en-US" sz="2400" dirty="0" smtClean="0">
                <a:solidFill>
                  <a:srgbClr val="000000"/>
                </a:solidFill>
                <a:latin typeface="+mn-lt"/>
              </a:rPr>
              <a:t>Figure 9.1</a:t>
            </a:r>
            <a:r>
              <a:rPr lang="en-US" altLang="en-US" sz="2400" dirty="0">
                <a:solidFill>
                  <a:srgbClr val="000000"/>
                </a:solidFill>
                <a:latin typeface="+mn-lt"/>
              </a:rPr>
              <a:t>, the class definition is enclosed in the following </a:t>
            </a:r>
            <a:r>
              <a:rPr lang="en-US" altLang="en-US" sz="2400" b="1" dirty="0">
                <a:solidFill>
                  <a:schemeClr val="tx1"/>
                </a:solidFill>
                <a:latin typeface="+mn-lt"/>
              </a:rPr>
              <a:t>include guard</a:t>
            </a:r>
            <a:r>
              <a:rPr lang="en-US" altLang="en-US" sz="2400" b="1" dirty="0" smtClean="0">
                <a:solidFill>
                  <a:schemeClr val="tx1"/>
                </a:solidFill>
                <a:latin typeface="+mn-lt"/>
              </a:rPr>
              <a:t>:</a:t>
            </a:r>
            <a:endParaRPr lang="en-US" altLang="en-US" sz="2400" b="1" dirty="0">
              <a:solidFill>
                <a:schemeClr val="tx1"/>
              </a:solidFill>
              <a:latin typeface="+mn-lt"/>
            </a:endParaRPr>
          </a:p>
        </p:txBody>
      </p:sp>
      <p:pic>
        <p:nvPicPr>
          <p:cNvPr id="5" name="Picture 4" descr="Computer code has 5 lines. The lines read as follows. Line 1. Forward slash Forward slash prevent multiple inclusions of header file. Line 2. Hash if n d e f TIME underscore H. Line 3. Hash define TIME underscore H. Line 4. Unspecified. Line 5. Hash end if."/>
          <p:cNvPicPr>
            <a:picLocks noChangeAspect="1"/>
          </p:cNvPicPr>
          <p:nvPr/>
        </p:nvPicPr>
        <p:blipFill rotWithShape="1">
          <a:blip r:embed="rId2"/>
          <a:srcRect r="1674" b="10015"/>
          <a:stretch/>
        </p:blipFill>
        <p:spPr>
          <a:xfrm>
            <a:off x="1407156" y="2565148"/>
            <a:ext cx="6900265" cy="1398905"/>
          </a:xfrm>
          <a:prstGeom prst="rect">
            <a:avLst/>
          </a:prstGeom>
        </p:spPr>
      </p:pic>
      <p:sp>
        <p:nvSpPr>
          <p:cNvPr id="6" name="Content Placeholder 5"/>
          <p:cNvSpPr>
            <a:spLocks noGrp="1"/>
          </p:cNvSpPr>
          <p:nvPr>
            <p:ph type="body" idx="2"/>
          </p:nvPr>
        </p:nvSpPr>
        <p:spPr>
          <a:xfrm>
            <a:off x="457200" y="4075562"/>
            <a:ext cx="8412480" cy="2163763"/>
          </a:xfrm>
        </p:spPr>
        <p:txBody>
          <a:bodyPr/>
          <a:lstStyle/>
          <a:p>
            <a:pPr lvl="1" indent="-284400"/>
            <a:r>
              <a:rPr lang="en-US" altLang="en-US" sz="2400" dirty="0" smtClean="0">
                <a:solidFill>
                  <a:srgbClr val="000000"/>
                </a:solidFill>
                <a:latin typeface="+mn-lt"/>
              </a:rPr>
              <a:t>Prevents the code between </a:t>
            </a:r>
            <a:r>
              <a:rPr lang="en-US" altLang="en-US" sz="2400" dirty="0" smtClean="0">
                <a:solidFill>
                  <a:srgbClr val="000000"/>
                </a:solidFill>
                <a:latin typeface="Consolas" panose="020B0609020204030204" pitchFamily="49" charset="0"/>
              </a:rPr>
              <a:t>#ifndef </a:t>
            </a:r>
            <a:r>
              <a:rPr lang="en-US" altLang="en-US" sz="2400" dirty="0" smtClean="0">
                <a:solidFill>
                  <a:srgbClr val="000000"/>
                </a:solidFill>
                <a:latin typeface="+mn-lt"/>
              </a:rPr>
              <a:t>(which means “if not defined”) and </a:t>
            </a:r>
            <a:r>
              <a:rPr lang="en-US" altLang="en-US" sz="2400" dirty="0" smtClean="0">
                <a:solidFill>
                  <a:srgbClr val="000000"/>
                </a:solidFill>
                <a:latin typeface="Consolas" panose="020B0609020204030204" pitchFamily="49" charset="0"/>
              </a:rPr>
              <a:t>#endif </a:t>
            </a:r>
            <a:r>
              <a:rPr lang="en-US" altLang="en-US" sz="2400" dirty="0" smtClean="0">
                <a:solidFill>
                  <a:srgbClr val="000000"/>
                </a:solidFill>
                <a:latin typeface="+mn-lt"/>
              </a:rPr>
              <a:t>from being </a:t>
            </a:r>
            <a:r>
              <a:rPr lang="en-US" altLang="en-US" sz="2400" dirty="0" smtClean="0">
                <a:solidFill>
                  <a:srgbClr val="000000"/>
                </a:solidFill>
                <a:latin typeface="Consolas" panose="020B0609020204030204" pitchFamily="49" charset="0"/>
              </a:rPr>
              <a:t>#included </a:t>
            </a:r>
            <a:r>
              <a:rPr lang="en-US" altLang="en-US" sz="2400" dirty="0" smtClean="0">
                <a:solidFill>
                  <a:srgbClr val="000000"/>
                </a:solidFill>
                <a:latin typeface="+mn-lt"/>
              </a:rPr>
              <a:t>if the name </a:t>
            </a:r>
            <a:r>
              <a:rPr lang="en-US" altLang="en-US" sz="2400" dirty="0" smtClean="0">
                <a:solidFill>
                  <a:srgbClr val="000000"/>
                </a:solidFill>
                <a:latin typeface="Consolas" panose="020B0609020204030204" pitchFamily="49" charset="0"/>
              </a:rPr>
              <a:t>TIME_H</a:t>
            </a:r>
            <a:r>
              <a:rPr lang="en-US" altLang="en-US" sz="2400" dirty="0" smtClean="0">
                <a:solidFill>
                  <a:srgbClr val="000000"/>
                </a:solidFill>
                <a:latin typeface="+mn-lt"/>
              </a:rPr>
              <a:t> has been defined</a:t>
            </a:r>
          </a:p>
          <a:p>
            <a:pPr lvl="1" indent="-284400"/>
            <a:r>
              <a:rPr lang="en-US" altLang="en-US" sz="2400" dirty="0" smtClean="0">
                <a:solidFill>
                  <a:srgbClr val="000000"/>
                </a:solidFill>
                <a:latin typeface="+mn-lt"/>
              </a:rPr>
              <a:t>When </a:t>
            </a:r>
            <a:r>
              <a:rPr lang="en-US" altLang="en-US" sz="2400" dirty="0">
                <a:solidFill>
                  <a:srgbClr val="000000"/>
                </a:solidFill>
                <a:latin typeface="Consolas" panose="020B0609020204030204" pitchFamily="49" charset="0"/>
              </a:rPr>
              <a:t>Time.h</a:t>
            </a:r>
            <a:r>
              <a:rPr lang="en-US" altLang="en-US" sz="2400" dirty="0">
                <a:solidFill>
                  <a:srgbClr val="000000"/>
                </a:solidFill>
                <a:latin typeface="+mn-lt"/>
              </a:rPr>
              <a:t> is </a:t>
            </a:r>
            <a:r>
              <a:rPr lang="en-US" altLang="en-US" sz="2400" dirty="0">
                <a:solidFill>
                  <a:srgbClr val="000000"/>
                </a:solidFill>
                <a:latin typeface="Consolas" panose="020B0609020204030204" pitchFamily="49" charset="0"/>
              </a:rPr>
              <a:t>#included </a:t>
            </a:r>
            <a:r>
              <a:rPr lang="en-US" altLang="en-US" sz="2400" dirty="0">
                <a:solidFill>
                  <a:srgbClr val="000000"/>
                </a:solidFill>
                <a:latin typeface="+mn-lt"/>
              </a:rPr>
              <a:t>the first time, the identifier </a:t>
            </a:r>
            <a:r>
              <a:rPr lang="en-US" altLang="en-US" sz="2400" dirty="0">
                <a:solidFill>
                  <a:srgbClr val="000000"/>
                </a:solidFill>
                <a:latin typeface="Consolas" panose="020B0609020204030204" pitchFamily="49" charset="0"/>
              </a:rPr>
              <a:t>TIME_H</a:t>
            </a:r>
            <a:r>
              <a:rPr lang="en-US" altLang="en-US" sz="2400" dirty="0">
                <a:solidFill>
                  <a:srgbClr val="000000"/>
                </a:solidFill>
                <a:latin typeface="+mn-lt"/>
              </a:rPr>
              <a:t> is not yet </a:t>
            </a:r>
            <a:r>
              <a:rPr lang="en-US" altLang="en-US" sz="2400" dirty="0" smtClean="0">
                <a:solidFill>
                  <a:srgbClr val="000000"/>
                </a:solidFill>
                <a:latin typeface="+mn-lt"/>
              </a:rPr>
              <a:t>defined</a:t>
            </a:r>
            <a:endParaRPr lang="en-US" altLang="en-US" sz="2400" dirty="0">
              <a:solidFill>
                <a:srgbClr val="000000"/>
              </a:solidFill>
              <a:latin typeface="+mn-lt"/>
            </a:endParaRPr>
          </a:p>
        </p:txBody>
      </p:sp>
    </p:spTree>
    <p:extLst>
      <p:ext uri="{BB962C8B-B14F-4D97-AF65-F5344CB8AC3E}">
        <p14:creationId xmlns:p14="http://schemas.microsoft.com/office/powerpoint/2010/main" val="4096002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kern="1200" dirty="0">
                <a:latin typeface="Times New Roman" panose="02020603050405020304" pitchFamily="18" charset="0"/>
              </a:rPr>
              <a:t>9.2.3 </a:t>
            </a:r>
            <a:r>
              <a:rPr lang="en-US" kern="1200" dirty="0">
                <a:latin typeface="Consolas" panose="020B0609020204030204" pitchFamily="49" charset="0"/>
              </a:rPr>
              <a:t>Time</a:t>
            </a:r>
            <a:r>
              <a:rPr lang="en-US" kern="1200" dirty="0">
                <a:latin typeface="Times New Roman" panose="02020603050405020304" pitchFamily="18" charset="0"/>
              </a:rPr>
              <a:t> Class Definition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4)</a:t>
            </a:r>
            <a:endParaRPr lang="en-IN" dirty="0"/>
          </a:p>
        </p:txBody>
      </p:sp>
      <p:sp>
        <p:nvSpPr>
          <p:cNvPr id="3" name="Text Placeholder 2"/>
          <p:cNvSpPr>
            <a:spLocks noGrp="1"/>
          </p:cNvSpPr>
          <p:nvPr>
            <p:ph type="body" idx="1"/>
          </p:nvPr>
        </p:nvSpPr>
        <p:spPr/>
        <p:txBody>
          <a:bodyPr/>
          <a:lstStyle/>
          <a:p>
            <a:pPr lvl="2"/>
            <a:r>
              <a:rPr lang="en-US" altLang="en-US" sz="2400" dirty="0">
                <a:solidFill>
                  <a:srgbClr val="000000"/>
                </a:solidFill>
                <a:latin typeface="Consolas" panose="020B0609020204030204" pitchFamily="49" charset="0"/>
              </a:rPr>
              <a:t>#define </a:t>
            </a:r>
            <a:r>
              <a:rPr lang="en-US" altLang="en-US" sz="2400" dirty="0">
                <a:solidFill>
                  <a:srgbClr val="000000"/>
                </a:solidFill>
                <a:latin typeface="+mn-lt"/>
              </a:rPr>
              <a:t>directive defines </a:t>
            </a:r>
            <a:r>
              <a:rPr lang="en-US" altLang="en-US" sz="2400" dirty="0">
                <a:solidFill>
                  <a:srgbClr val="000000"/>
                </a:solidFill>
                <a:latin typeface="Consolas" panose="020B0609020204030204" pitchFamily="49" charset="0"/>
              </a:rPr>
              <a:t>TIME_H</a:t>
            </a:r>
            <a:r>
              <a:rPr lang="en-US" altLang="en-US" sz="2400" dirty="0">
                <a:solidFill>
                  <a:srgbClr val="000000"/>
                </a:solidFill>
                <a:latin typeface="+mn-lt"/>
              </a:rPr>
              <a:t> and the preprocessor includes the </a:t>
            </a:r>
            <a:r>
              <a:rPr lang="en-US" altLang="en-US" sz="2400" dirty="0">
                <a:solidFill>
                  <a:srgbClr val="000000"/>
                </a:solidFill>
                <a:latin typeface="Consolas" panose="020B0609020204030204" pitchFamily="49" charset="0"/>
              </a:rPr>
              <a:t>Time.h</a:t>
            </a:r>
            <a:r>
              <a:rPr lang="en-US" altLang="en-US" sz="2400" dirty="0">
                <a:solidFill>
                  <a:srgbClr val="000000"/>
                </a:solidFill>
                <a:latin typeface="+mn-lt"/>
              </a:rPr>
              <a:t> header’s contents in the .cpp file</a:t>
            </a:r>
          </a:p>
          <a:p>
            <a:pPr lvl="1"/>
            <a:r>
              <a:rPr lang="en-US" altLang="en-US" sz="2400" dirty="0">
                <a:solidFill>
                  <a:srgbClr val="000000"/>
                </a:solidFill>
                <a:latin typeface="+mn-lt"/>
              </a:rPr>
              <a:t>If the header is </a:t>
            </a:r>
            <a:r>
              <a:rPr lang="en-US" altLang="en-US" sz="2400" dirty="0">
                <a:solidFill>
                  <a:srgbClr val="000000"/>
                </a:solidFill>
                <a:latin typeface="Consolas" panose="020B0609020204030204" pitchFamily="49" charset="0"/>
              </a:rPr>
              <a:t>#included </a:t>
            </a:r>
            <a:r>
              <a:rPr lang="en-US" altLang="en-US" sz="2400" dirty="0">
                <a:solidFill>
                  <a:srgbClr val="000000"/>
                </a:solidFill>
                <a:latin typeface="+mn-lt"/>
              </a:rPr>
              <a:t>again, </a:t>
            </a:r>
            <a:r>
              <a:rPr lang="en-US" altLang="en-US" sz="2400" dirty="0">
                <a:solidFill>
                  <a:srgbClr val="000000"/>
                </a:solidFill>
                <a:latin typeface="Consolas" panose="020B0609020204030204" pitchFamily="49" charset="0"/>
              </a:rPr>
              <a:t>TIME_H</a:t>
            </a:r>
            <a:r>
              <a:rPr lang="en-US" altLang="en-US" sz="2400" dirty="0">
                <a:solidFill>
                  <a:srgbClr val="000000"/>
                </a:solidFill>
                <a:latin typeface="+mn-lt"/>
              </a:rPr>
              <a:t> is defined already and the code between </a:t>
            </a:r>
            <a:r>
              <a:rPr lang="en-US" altLang="en-US" sz="2400" dirty="0">
                <a:solidFill>
                  <a:srgbClr val="000000"/>
                </a:solidFill>
                <a:latin typeface="Consolas" panose="020B0609020204030204" pitchFamily="49" charset="0"/>
              </a:rPr>
              <a:t>#ifndef </a:t>
            </a:r>
            <a:r>
              <a:rPr lang="en-US" altLang="en-US" sz="2400" dirty="0">
                <a:solidFill>
                  <a:srgbClr val="000000"/>
                </a:solidFill>
                <a:latin typeface="+mn-lt"/>
              </a:rPr>
              <a:t>and </a:t>
            </a:r>
            <a:r>
              <a:rPr lang="en-US" altLang="en-US" sz="2400" dirty="0">
                <a:solidFill>
                  <a:srgbClr val="000000"/>
                </a:solidFill>
                <a:latin typeface="Consolas" panose="020B0609020204030204" pitchFamily="49" charset="0"/>
              </a:rPr>
              <a:t>#endif </a:t>
            </a:r>
            <a:r>
              <a:rPr lang="en-US" altLang="en-US" sz="2400" dirty="0">
                <a:solidFill>
                  <a:srgbClr val="000000"/>
                </a:solidFill>
                <a:latin typeface="+mn-lt"/>
              </a:rPr>
              <a:t>is ignored by the </a:t>
            </a:r>
            <a:r>
              <a:rPr lang="en-US" altLang="en-US" sz="2400" dirty="0" smtClean="0">
                <a:solidFill>
                  <a:srgbClr val="000000"/>
                </a:solidFill>
                <a:latin typeface="+mn-lt"/>
              </a:rPr>
              <a:t>preprocessor</a:t>
            </a:r>
            <a:endParaRPr lang="en-US" altLang="en-US" sz="2400" dirty="0">
              <a:solidFill>
                <a:srgbClr val="000000"/>
              </a:solidFill>
              <a:latin typeface="+mn-lt"/>
            </a:endParaRPr>
          </a:p>
        </p:txBody>
      </p:sp>
    </p:spTree>
    <p:extLst>
      <p:ext uri="{BB962C8B-B14F-4D97-AF65-F5344CB8AC3E}">
        <p14:creationId xmlns:p14="http://schemas.microsoft.com/office/powerpoint/2010/main" val="1623680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smtClean="0"/>
              <a:t>Error-Prevention </a:t>
            </a:r>
            <a:r>
              <a:rPr lang="en-IN" dirty="0"/>
              <a:t>Tip 9.1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Use </a:t>
            </a:r>
            <a:r>
              <a:rPr lang="en-IN" sz="2400" dirty="0">
                <a:latin typeface="Consolas" panose="020B0609020204030204" pitchFamily="49" charset="0"/>
              </a:rPr>
              <a:t>#ifndef</a:t>
            </a:r>
            <a:r>
              <a:rPr lang="en-IN" sz="2400" dirty="0">
                <a:latin typeface="+mn-lt"/>
              </a:rPr>
              <a:t>, </a:t>
            </a:r>
            <a:r>
              <a:rPr lang="en-IN" sz="2400" dirty="0">
                <a:latin typeface="Consolas" panose="020B0609020204030204" pitchFamily="49" charset="0"/>
              </a:rPr>
              <a:t>#define </a:t>
            </a:r>
            <a:r>
              <a:rPr lang="en-IN" sz="2400" dirty="0">
                <a:latin typeface="+mn-lt"/>
              </a:rPr>
              <a:t>and </a:t>
            </a:r>
            <a:r>
              <a:rPr lang="en-IN" sz="2400" dirty="0">
                <a:latin typeface="Consolas" panose="020B0609020204030204" pitchFamily="49" charset="0"/>
              </a:rPr>
              <a:t>#endif </a:t>
            </a:r>
            <a:r>
              <a:rPr lang="en-IN" sz="2400" dirty="0">
                <a:latin typeface="+mn-lt"/>
              </a:rPr>
              <a:t>preprocessing directives to form an include guard </a:t>
            </a:r>
            <a:r>
              <a:rPr lang="en-IN" sz="2400" dirty="0" smtClean="0">
                <a:latin typeface="+mn-lt"/>
              </a:rPr>
              <a:t>that prevents </a:t>
            </a:r>
            <a:r>
              <a:rPr lang="en-IN" sz="2400" dirty="0">
                <a:latin typeface="+mn-lt"/>
              </a:rPr>
              <a:t>headers from being included more than once in a source-code file.</a:t>
            </a:r>
          </a:p>
        </p:txBody>
      </p:sp>
    </p:spTree>
    <p:extLst>
      <p:ext uri="{BB962C8B-B14F-4D97-AF65-F5344CB8AC3E}">
        <p14:creationId xmlns:p14="http://schemas.microsoft.com/office/powerpoint/2010/main" val="2148665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Good Programming Practice 9.1</a:t>
            </a:r>
          </a:p>
        </p:txBody>
      </p:sp>
      <p:sp>
        <p:nvSpPr>
          <p:cNvPr id="5" name="Text Placeholder 4"/>
          <p:cNvSpPr>
            <a:spLocks noGrp="1"/>
          </p:cNvSpPr>
          <p:nvPr>
            <p:ph type="body" idx="1"/>
          </p:nvPr>
        </p:nvSpPr>
        <p:spPr/>
        <p:txBody>
          <a:bodyPr/>
          <a:lstStyle/>
          <a:p>
            <a:pPr marL="0" indent="0">
              <a:buNone/>
            </a:pPr>
            <a:r>
              <a:rPr lang="en-IN" sz="2400" dirty="0">
                <a:latin typeface="+mn-lt"/>
              </a:rPr>
              <a:t>By convention, use the name of the header in uppercase with the period replaced by </a:t>
            </a:r>
            <a:r>
              <a:rPr lang="en-IN" sz="2400" dirty="0" smtClean="0">
                <a:latin typeface="+mn-lt"/>
              </a:rPr>
              <a:t>an underscore </a:t>
            </a:r>
            <a:r>
              <a:rPr lang="en-IN" sz="2400" dirty="0">
                <a:latin typeface="+mn-lt"/>
              </a:rPr>
              <a:t>in the </a:t>
            </a:r>
            <a:r>
              <a:rPr lang="en-IN" sz="2400" dirty="0">
                <a:latin typeface="Consolas" panose="020B0609020204030204" pitchFamily="49" charset="0"/>
              </a:rPr>
              <a:t>#ifndef </a:t>
            </a:r>
            <a:r>
              <a:rPr lang="en-IN" sz="2400" dirty="0">
                <a:latin typeface="+mn-lt"/>
              </a:rPr>
              <a:t>and </a:t>
            </a:r>
            <a:r>
              <a:rPr lang="en-IN" sz="2400" dirty="0">
                <a:latin typeface="Consolas" panose="020B0609020204030204" pitchFamily="49" charset="0"/>
              </a:rPr>
              <a:t>#define </a:t>
            </a:r>
            <a:r>
              <a:rPr lang="en-IN" sz="2400" dirty="0">
                <a:latin typeface="+mn-lt"/>
              </a:rPr>
              <a:t>preprocessing directives of a header.</a:t>
            </a:r>
          </a:p>
        </p:txBody>
      </p:sp>
    </p:spTree>
    <p:extLst>
      <p:ext uri="{BB962C8B-B14F-4D97-AF65-F5344CB8AC3E}">
        <p14:creationId xmlns:p14="http://schemas.microsoft.com/office/powerpoint/2010/main" val="1155287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9.2.4 </a:t>
            </a:r>
            <a:r>
              <a:rPr lang="en-US" kern="1200" dirty="0" smtClean="0">
                <a:latin typeface="Consolas" panose="020B0609020204030204" pitchFamily="49" charset="0"/>
                <a:ea typeface="+mj-ea"/>
                <a:cs typeface="+mj-cs"/>
              </a:rPr>
              <a:t>Time</a:t>
            </a:r>
            <a:r>
              <a:rPr lang="en-US" kern="1200" dirty="0" smtClean="0">
                <a:latin typeface="Times New Roman" panose="02020603050405020304" pitchFamily="18" charset="0"/>
                <a:ea typeface="+mj-ea"/>
                <a:cs typeface="+mj-cs"/>
              </a:rPr>
              <a:t> Class Member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6231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source-code file </a:t>
            </a:r>
            <a:r>
              <a:rPr lang="en-US" sz="2400" kern="1200" dirty="0">
                <a:solidFill>
                  <a:srgbClr val="000000"/>
                </a:solidFill>
                <a:latin typeface="Consolas" panose="020B0609020204030204" pitchFamily="49" charset="0"/>
                <a:ea typeface="+mn-ea"/>
                <a:cs typeface="+mn-cs"/>
              </a:rPr>
              <a:t>Time.cpp</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(Figure 9.2</a:t>
            </a:r>
            <a:r>
              <a:rPr lang="en-US" sz="2400" kern="1200" dirty="0">
                <a:solidFill>
                  <a:srgbClr val="000000"/>
                </a:solidFill>
                <a:latin typeface="Arial (Body)"/>
                <a:ea typeface="+mn-ea"/>
                <a:cs typeface="+mn-cs"/>
              </a:rPr>
              <a:t>) defines class </a:t>
            </a:r>
            <a:r>
              <a:rPr lang="en-US" sz="2400" kern="1200" dirty="0">
                <a:solidFill>
                  <a:srgbClr val="000000"/>
                </a:solidFill>
                <a:latin typeface="Consolas" panose="020B0609020204030204" pitchFamily="49" charset="0"/>
                <a:ea typeface="+mn-ea"/>
                <a:cs typeface="+mn-cs"/>
              </a:rPr>
              <a:t>Time’s</a:t>
            </a:r>
            <a:r>
              <a:rPr lang="en-US" sz="2400" kern="1200" dirty="0">
                <a:solidFill>
                  <a:srgbClr val="000000"/>
                </a:solidFill>
                <a:latin typeface="Arial (Body)"/>
                <a:ea typeface="+mn-ea"/>
                <a:cs typeface="+mn-cs"/>
              </a:rPr>
              <a:t> member functions, which were declared in lines 13–15 of </a:t>
            </a:r>
            <a:r>
              <a:rPr lang="en-US" sz="2400" kern="1200" dirty="0" smtClean="0">
                <a:solidFill>
                  <a:srgbClr val="000000"/>
                </a:solidFill>
                <a:latin typeface="Arial (Body)"/>
                <a:ea typeface="+mn-ea"/>
                <a:cs typeface="+mn-cs"/>
              </a:rPr>
              <a:t>Figure 9.1.</a:t>
            </a:r>
            <a:endParaRPr lang="en-US" sz="2400" kern="1200" dirty="0">
              <a:solidFill>
                <a:srgbClr val="000000"/>
              </a:solidFill>
              <a:latin typeface="Arial (Body)"/>
              <a:ea typeface="+mn-ea"/>
              <a:cs typeface="+mn-cs"/>
            </a:endParaRP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For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member functions, the </a:t>
            </a:r>
            <a:r>
              <a:rPr lang="en-US" sz="2400" kern="1200" dirty="0">
                <a:solidFill>
                  <a:srgbClr val="000000"/>
                </a:solidFill>
                <a:latin typeface="Consolas" panose="020B0609020204030204" pitchFamily="49" charset="0"/>
                <a:ea typeface="+mn-ea"/>
                <a:cs typeface="+mn-cs"/>
              </a:rPr>
              <a:t>const</a:t>
            </a:r>
            <a:r>
              <a:rPr lang="en-US" sz="2400" kern="1200" dirty="0">
                <a:solidFill>
                  <a:srgbClr val="000000"/>
                </a:solidFill>
                <a:latin typeface="Arial (Body)"/>
                <a:ea typeface="+mn-ea"/>
                <a:cs typeface="+mn-cs"/>
              </a:rPr>
              <a:t> keyword must appear in both the function prototypes </a:t>
            </a:r>
            <a:r>
              <a:rPr lang="en-US" sz="2400" kern="1200" dirty="0" smtClean="0">
                <a:solidFill>
                  <a:srgbClr val="000000"/>
                </a:solidFill>
                <a:latin typeface="Arial (Body)"/>
                <a:ea typeface="+mn-ea"/>
                <a:cs typeface="+mn-cs"/>
              </a:rPr>
              <a:t>(Figure 9.1</a:t>
            </a:r>
            <a:r>
              <a:rPr lang="en-US" sz="2400" kern="1200" dirty="0">
                <a:solidFill>
                  <a:srgbClr val="000000"/>
                </a:solidFill>
                <a:latin typeface="Arial (Body)"/>
                <a:ea typeface="+mn-ea"/>
                <a:cs typeface="+mn-cs"/>
              </a:rPr>
              <a:t>, lines 14–15) and the function definitions </a:t>
            </a:r>
            <a:r>
              <a:rPr lang="en-US" sz="2400" kern="1200" dirty="0" smtClean="0">
                <a:solidFill>
                  <a:srgbClr val="000000"/>
                </a:solidFill>
                <a:latin typeface="Arial (Body)"/>
                <a:ea typeface="+mn-ea"/>
                <a:cs typeface="+mn-cs"/>
              </a:rPr>
              <a:t>(Figure 9.2</a:t>
            </a:r>
            <a:r>
              <a:rPr lang="en-US" sz="2400" kern="1200" dirty="0">
                <a:solidFill>
                  <a:srgbClr val="000000"/>
                </a:solidFill>
                <a:latin typeface="Arial (Body)"/>
                <a:ea typeface="+mn-ea"/>
                <a:cs typeface="+mn-cs"/>
              </a:rPr>
              <a:t>, lines 26 and 34)</a:t>
            </a:r>
          </a:p>
        </p:txBody>
      </p:sp>
    </p:spTree>
    <p:extLst>
      <p:ext uri="{BB962C8B-B14F-4D97-AF65-F5344CB8AC3E}">
        <p14:creationId xmlns:p14="http://schemas.microsoft.com/office/powerpoint/2010/main" val="1794553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918"/>
            <a:ext cx="8229600" cy="1231076"/>
          </a:xfrm>
        </p:spPr>
        <p:txBody>
          <a:bodyPr tIns="91425" anchor="b">
            <a:spAutoFit/>
          </a:bodyPr>
          <a:lstStyle/>
          <a:p>
            <a:r>
              <a:rPr lang="en-IN" dirty="0" smtClean="0"/>
              <a:t>Figure </a:t>
            </a:r>
            <a:r>
              <a:rPr lang="en-IN" dirty="0"/>
              <a:t>9.2 </a:t>
            </a:r>
            <a:r>
              <a:rPr lang="en-IN" dirty="0" smtClean="0">
                <a:latin typeface="Consolas" panose="020B0609020204030204" pitchFamily="49" charset="0"/>
              </a:rPr>
              <a:t>Time</a:t>
            </a:r>
            <a:r>
              <a:rPr lang="en-IN" dirty="0" smtClean="0"/>
              <a:t> Class Member-Function Definitions </a:t>
            </a:r>
            <a:r>
              <a:rPr lang="en-IN" sz="2000" b="0" dirty="0" smtClean="0"/>
              <a:t>(1 of 2)</a:t>
            </a:r>
            <a:endParaRPr lang="en-US" sz="2000" b="0" dirty="0">
              <a:latin typeface="Times New Roman" panose="02020603050405020304" pitchFamily="18" charset="0"/>
            </a:endParaRPr>
          </a:p>
        </p:txBody>
      </p:sp>
      <p:pic>
        <p:nvPicPr>
          <p:cNvPr id="4" name="Picture 3" descr="Computer code has 40 lines. The lines read as follows. Line 1. forward slash forward slash F i g period 9 period 2 colon Time period c p p. Line 2. forward slash forward slash Time class member hyphen function definitions period. Line 3. hash include left angle bracket i o m a n i p right angle bracket forward slash forward slash for set w and set fill Stream manipulators. Line 4. hash include left angle bracket s t d except right angle bracket forward slash forward slash for invalid underscore argument exception class. Line 5. hash include left angle bracket s Stream right angle bracket forward slash forward slash for o String Stream class. Line 6. hash include left angle bracket String right angle bracket. Line 7. hash include double quote Time period h double quote forward slash forward slash include definition of class Time from Time period h. Line 8. blank. Line 9. using namespace s t d semicolon. Line 10. blank. Line 11. forward slash forward slash set new Time value using universal time. Line 12. void Time colon colon set Time left parenthesis i n t h comma i n t m comma i n t s right parenthesis left brace. Line 13, indented once. forward slash forward slash validate hour comma minute and second. Line 14, indented once. if left parenthesis left parenthesis h right angle bracket equals 0 ampersand ampersand h left angle bracket 24 right parenthesis ampersand ampersand left parenthesis m right angle bracket equals 0 ampersand ampersand m left angle bracket 60 right parenthesis ampersand ampersand left parenthesis s right angle bracket equals 0 ampersand ampersand s left angle bracket 60 right parenthesis right parenthesis left brace. Line 15, indented twice. hour equals h semicolon. Line 16, indented twice. minute equals m semicolon. Line 17, indented twice. second equals s semicolon. Line 18, indented once. right brace. Line 19, indented once. else left brace. Line 20, indented twice. throw invalid underscore argument left parenthesis. Line 21, indented 3 times. hour comma minute and forward slash or second was out of range right parenthesis semicolon. Line 22, indented once. right brace. Line 23. right brace."/>
          <p:cNvPicPr>
            <a:picLocks noChangeAspect="1"/>
          </p:cNvPicPr>
          <p:nvPr/>
        </p:nvPicPr>
        <p:blipFill>
          <a:blip r:embed="rId2"/>
          <a:stretch>
            <a:fillRect/>
          </a:stretch>
        </p:blipFill>
        <p:spPr>
          <a:xfrm>
            <a:off x="853037" y="1619717"/>
            <a:ext cx="7437927" cy="4571880"/>
          </a:xfrm>
          <a:prstGeom prst="rect">
            <a:avLst/>
          </a:prstGeom>
        </p:spPr>
      </p:pic>
    </p:spTree>
    <p:extLst>
      <p:ext uri="{BB962C8B-B14F-4D97-AF65-F5344CB8AC3E}">
        <p14:creationId xmlns:p14="http://schemas.microsoft.com/office/powerpoint/2010/main" val="526522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918"/>
            <a:ext cx="8229600" cy="1231076"/>
          </a:xfrm>
        </p:spPr>
        <p:txBody>
          <a:bodyPr tIns="91425" anchor="b">
            <a:spAutoFit/>
          </a:bodyPr>
          <a:lstStyle/>
          <a:p>
            <a:r>
              <a:rPr lang="en-IN" dirty="0"/>
              <a:t>Figure 9.2 </a:t>
            </a:r>
            <a:r>
              <a:rPr lang="en-IN" dirty="0">
                <a:latin typeface="Consolas" panose="020B0609020204030204" pitchFamily="49" charset="0"/>
              </a:rPr>
              <a:t>Time</a:t>
            </a:r>
            <a:r>
              <a:rPr lang="en-IN" dirty="0"/>
              <a:t> </a:t>
            </a:r>
            <a:r>
              <a:rPr lang="en-IN" dirty="0" smtClean="0"/>
              <a:t>Class Member-Function Definitions </a:t>
            </a:r>
            <a:r>
              <a:rPr lang="en-IN" sz="2000" b="0" dirty="0" smtClean="0"/>
              <a:t>(2 of 2)</a:t>
            </a:r>
            <a:endParaRPr lang="en-US" sz="2000" b="0" dirty="0">
              <a:latin typeface="Times New Roman" panose="02020603050405020304" pitchFamily="18" charset="0"/>
            </a:endParaRPr>
          </a:p>
        </p:txBody>
      </p:sp>
      <p:pic>
        <p:nvPicPr>
          <p:cNvPr id="5" name="Picture 4" descr="The code continues. Line 24. blank. Line 25. forward slash forward slash return Time as a String in universal hyphen time format left parenthesis H H colon M M colon S S right parenthesis. Line 26. String to Time colon colon Universal String left parenthesis right parenthesis c o n s t left brace. Line 27, indented once. o String Stream output semicolon. Line 28, indented once. output left angle bracket left angle bracket set fill left parenthesis single quote0single quote right parenthesis left angle bracket left angle bracket set w left parenthesis 2 right parenthesis left angle bracket left angle bracket hour left angle bracket left angle bracket double quote colon double quote. Line 29, indented twice. left angle bracket left angle bracket set w left parenthesis 2 right parenthesis left angle bracket left angle bracket minute left angle bracket left angle bracket double quote colon double quote left angle bracket left angle bracket set w left parenthesis 2 right parenthesis left angle bracket left angle bracket second semicolon. Line 30, indented once. return output period s t r left parenthesis right parenthesis semicolon forward slash forward slash returns the formatted String. Line 31. right brace. Line 32. blank. Line 33. forward slash forward slash return Time as String in standard hyphen time format left parenthesis H H colon M M colon S S A M or P M right parenthesis. Line 34. String Time colon colon to standard String left parenthesis right parenthesis c o n s t left brace. Line 35, indented once. o String Stream output semicolon. Line 36, indented once. output left angle bracket left angle bracket left parenthesis left parenthesis hour equals equals 0 double pipe hour equals equals 12 right parenthesis question mark 12 colon hour percent sign 12 right parenthesis left angle bracket left angle bracket double quote colon double quote. Line 37, indented twice. left angle bracket left angle bracket set fill left parenthesis single quote0single quote left angle bracket left angle bracket set w left parenthesis 2 right parenthesis left angle bracket left angle bracket minute left angle bracket left angle bracket double quote colon double quote left angle bracket left angle bracket set w left parenthesis 2 right parenthesis. Line 38, indented twice. left angle bracket left angle bracket second left angle bracket left angle bracket left parenthesis hour left angle bracket 12 question mark double quote A M double quote colon double quote P M double quote right parenthesis semicolon. Line 39, indented once. return output period S t r left parenthesis right parenthesis semicolon forward slash forward slash returns the formatted String. Line 40. right brace."/>
          <p:cNvPicPr>
            <a:picLocks noChangeAspect="1"/>
          </p:cNvPicPr>
          <p:nvPr/>
        </p:nvPicPr>
        <p:blipFill>
          <a:blip r:embed="rId2"/>
          <a:stretch>
            <a:fillRect/>
          </a:stretch>
        </p:blipFill>
        <p:spPr>
          <a:xfrm>
            <a:off x="520411" y="1772772"/>
            <a:ext cx="8103178" cy="4129575"/>
          </a:xfrm>
          <a:prstGeom prst="rect">
            <a:avLst/>
          </a:prstGeom>
        </p:spPr>
      </p:pic>
    </p:spTree>
    <p:extLst>
      <p:ext uri="{BB962C8B-B14F-4D97-AF65-F5344CB8AC3E}">
        <p14:creationId xmlns:p14="http://schemas.microsoft.com/office/powerpoint/2010/main" val="2859724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US" dirty="0" smtClean="0">
                <a:solidFill>
                  <a:schemeClr val="tx2"/>
                </a:solidFill>
                <a:latin typeface="Times New Roman" panose="02020603050405020304" pitchFamily="18" charset="0"/>
                <a:cs typeface="Times New Roman" panose="02020603050405020304" pitchFamily="18" charset="0"/>
              </a:rPr>
              <a:t>9.2.5 Scope </a:t>
            </a:r>
            <a:r>
              <a:rPr lang="en-US" dirty="0">
                <a:solidFill>
                  <a:schemeClr val="tx2"/>
                </a:solidFill>
                <a:latin typeface="Times New Roman" panose="02020603050405020304" pitchFamily="18" charset="0"/>
                <a:cs typeface="Times New Roman" panose="02020603050405020304" pitchFamily="18" charset="0"/>
              </a:rPr>
              <a:t>Resolution Operator</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Each member function’s name (lines 12, 26 and 34) is preceded by the class name and the scope resolution operator (</a:t>
            </a:r>
            <a:r>
              <a:rPr lang="en-US" altLang="en-US" sz="2000" kern="1200" dirty="0">
                <a:solidFill>
                  <a:srgbClr val="000000"/>
                </a:solidFill>
                <a:latin typeface="Consolas" panose="020B0609020204030204" pitchFamily="49" charset="0"/>
                <a:ea typeface="+mn-ea"/>
                <a:cs typeface="+mn-cs"/>
              </a:rPr>
              <a:t>::</a:t>
            </a:r>
            <a:r>
              <a:rPr lang="en-US" altLang="en-US" sz="2000" kern="1200" dirty="0">
                <a:solidFill>
                  <a:srgbClr val="000000"/>
                </a:solidFill>
                <a:latin typeface="Arial (Body)"/>
                <a:ea typeface="+mn-ea"/>
                <a:cs typeface="+mn-cs"/>
              </a:rPr>
              <a: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“ties” them to the (now separate) </a:t>
            </a:r>
            <a:r>
              <a:rPr lang="en-US" altLang="en-US" sz="2000" kern="1200" dirty="0">
                <a:solidFill>
                  <a:srgbClr val="000000"/>
                </a:solidFill>
                <a:latin typeface="Consolas" panose="020B0609020204030204" pitchFamily="49" charset="0"/>
                <a:ea typeface="+mn-ea"/>
                <a:cs typeface="+mn-cs"/>
              </a:rPr>
              <a:t>Time</a:t>
            </a:r>
            <a:r>
              <a:rPr lang="en-US" altLang="en-US" sz="2000" kern="1200" dirty="0">
                <a:solidFill>
                  <a:srgbClr val="000000"/>
                </a:solidFill>
                <a:latin typeface="Arial (Body)"/>
                <a:ea typeface="+mn-ea"/>
                <a:cs typeface="+mn-cs"/>
              </a:rPr>
              <a:t> class definition </a:t>
            </a:r>
            <a:r>
              <a:rPr lang="en-US" altLang="en-US" sz="2000" kern="1200" dirty="0" smtClean="0">
                <a:solidFill>
                  <a:srgbClr val="000000"/>
                </a:solidFill>
                <a:latin typeface="Arial (Body)"/>
                <a:ea typeface="+mn-ea"/>
                <a:cs typeface="+mn-cs"/>
              </a:rPr>
              <a:t>(Figure 9.1).</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Consolas" panose="020B0609020204030204" pitchFamily="49" charset="0"/>
                <a:ea typeface="+mn-ea"/>
                <a:cs typeface="+mn-cs"/>
              </a:rPr>
              <a:t>Time::</a:t>
            </a:r>
            <a:r>
              <a:rPr lang="en-US" altLang="en-US" sz="2000" kern="1200" dirty="0">
                <a:solidFill>
                  <a:srgbClr val="000000"/>
                </a:solidFill>
                <a:latin typeface="Arial (Body)"/>
                <a:ea typeface="+mn-ea"/>
                <a:cs typeface="+mn-cs"/>
              </a:rPr>
              <a:t> tells the compiler that each member function is within that class’s scope and its name is known to other class members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Without </a:t>
            </a:r>
            <a:r>
              <a:rPr lang="en-US" altLang="en-US" sz="2000" kern="1200" dirty="0">
                <a:solidFill>
                  <a:srgbClr val="000000"/>
                </a:solidFill>
                <a:latin typeface="Consolas" panose="020B0609020204030204" pitchFamily="49" charset="0"/>
                <a:ea typeface="+mn-ea"/>
                <a:cs typeface="+mn-cs"/>
              </a:rPr>
              <a:t>Time::</a:t>
            </a:r>
            <a:r>
              <a:rPr lang="en-US" altLang="en-US" sz="2000" kern="1200" dirty="0">
                <a:solidFill>
                  <a:srgbClr val="000000"/>
                </a:solidFill>
                <a:latin typeface="Arial (Body)"/>
                <a:ea typeface="+mn-ea"/>
                <a:cs typeface="+mn-cs"/>
              </a:rPr>
              <a:t> preceding each function name, these functions would not be recognized by the compiler as </a:t>
            </a:r>
            <a:r>
              <a:rPr lang="en-US" altLang="en-US" sz="2000" kern="1200" dirty="0">
                <a:solidFill>
                  <a:srgbClr val="000000"/>
                </a:solidFill>
                <a:latin typeface="Consolas" panose="020B0609020204030204" pitchFamily="49" charset="0"/>
                <a:ea typeface="+mn-ea"/>
                <a:cs typeface="+mn-cs"/>
              </a:rPr>
              <a:t>Time</a:t>
            </a:r>
            <a:r>
              <a:rPr lang="en-US" altLang="en-US" sz="2000" kern="1200" dirty="0">
                <a:solidFill>
                  <a:srgbClr val="000000"/>
                </a:solidFill>
                <a:latin typeface="Arial (Body)"/>
                <a:ea typeface="+mn-ea"/>
                <a:cs typeface="+mn-cs"/>
              </a:rPr>
              <a:t> member </a:t>
            </a:r>
            <a:r>
              <a:rPr lang="en-US" altLang="en-US" sz="2000" kern="1200" dirty="0" smtClean="0">
                <a:solidFill>
                  <a:srgbClr val="000000"/>
                </a:solidFill>
                <a:latin typeface="Arial (Body)"/>
                <a:ea typeface="+mn-ea"/>
                <a:cs typeface="+mn-cs"/>
              </a:rPr>
              <a:t>functions</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Instead, the compiler would consider them “free” or “loose” functions, like </a:t>
            </a:r>
            <a:r>
              <a:rPr lang="en-US" altLang="en-US" sz="2000" kern="1200" dirty="0">
                <a:solidFill>
                  <a:srgbClr val="000000"/>
                </a:solidFill>
                <a:latin typeface="Consolas" panose="020B0609020204030204" pitchFamily="49" charset="0"/>
                <a:ea typeface="+mn-ea"/>
                <a:cs typeface="+mn-cs"/>
              </a:rPr>
              <a:t>main</a:t>
            </a:r>
            <a:r>
              <a:rPr lang="en-US" altLang="en-US" sz="2000" kern="1200" dirty="0">
                <a:solidFill>
                  <a:srgbClr val="000000"/>
                </a:solidFill>
                <a:latin typeface="Arial (Body)"/>
                <a:ea typeface="+mn-ea"/>
                <a:cs typeface="+mn-cs"/>
              </a:rPr>
              <a:t>—these are also called global functions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Such functions cannot access </a:t>
            </a:r>
            <a:r>
              <a:rPr lang="en-US" altLang="en-US" sz="2000" kern="1200" dirty="0">
                <a:solidFill>
                  <a:srgbClr val="000000"/>
                </a:solidFill>
                <a:latin typeface="Consolas" panose="020B0609020204030204" pitchFamily="49" charset="0"/>
                <a:ea typeface="+mn-ea"/>
                <a:cs typeface="+mn-cs"/>
              </a:rPr>
              <a:t>Time’s</a:t>
            </a:r>
            <a:r>
              <a:rPr lang="en-US" altLang="en-US" sz="2000" kern="1200" dirty="0">
                <a:solidFill>
                  <a:srgbClr val="000000"/>
                </a:solidFill>
                <a:latin typeface="Arial (Body)"/>
                <a:ea typeface="+mn-ea"/>
                <a:cs typeface="+mn-cs"/>
              </a:rPr>
              <a:t> private data or call the class’s member functions, without specifying an object</a:t>
            </a:r>
          </a:p>
        </p:txBody>
      </p:sp>
    </p:spTree>
    <p:extLst>
      <p:ext uri="{BB962C8B-B14F-4D97-AF65-F5344CB8AC3E}">
        <p14:creationId xmlns:p14="http://schemas.microsoft.com/office/powerpoint/2010/main" val="2169017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rPr>
              <a:t>Learning </a:t>
            </a:r>
            <a:r>
              <a:rPr lang="en-US" dirty="0" smtClean="0">
                <a:solidFill>
                  <a:schemeClr val="tx2"/>
                </a:solidFill>
              </a:rPr>
              <a:t>Objectives </a:t>
            </a:r>
            <a:r>
              <a:rPr lang="en-US" sz="2400" b="0" dirty="0" smtClean="0">
                <a:solidFill>
                  <a:schemeClr val="tx2"/>
                </a:solidFill>
              </a:rPr>
              <a:t>( 2 of 2)</a:t>
            </a:r>
            <a:endParaRPr lang="en-IN" sz="2400" b="0" dirty="0">
              <a:solidFill>
                <a:schemeClr val="tx2"/>
              </a:solidFill>
            </a:endParaRPr>
          </a:p>
        </p:txBody>
      </p:sp>
      <p:sp>
        <p:nvSpPr>
          <p:cNvPr id="3" name="Text Placeholder 2"/>
          <p:cNvSpPr>
            <a:spLocks noGrp="1"/>
          </p:cNvSpPr>
          <p:nvPr>
            <p:ph idx="1"/>
          </p:nvPr>
        </p:nvSpPr>
        <p:spPr/>
        <p:txBody>
          <a:bodyPr/>
          <a:lstStyle/>
          <a:p>
            <a:pPr marL="255600" indent="-255600">
              <a:buSzPct val="100000"/>
            </a:pPr>
            <a:r>
              <a:rPr lang="en-IN" sz="2400" dirty="0" smtClean="0">
                <a:latin typeface="+mn-lt"/>
              </a:rPr>
              <a:t>Assign </a:t>
            </a:r>
            <a:r>
              <a:rPr lang="en-IN" sz="2400" dirty="0">
                <a:latin typeface="+mn-lt"/>
              </a:rPr>
              <a:t>the data members </a:t>
            </a:r>
            <a:r>
              <a:rPr lang="en-IN" sz="2400" dirty="0" smtClean="0">
                <a:latin typeface="+mn-lt"/>
              </a:rPr>
              <a:t>of one </a:t>
            </a:r>
            <a:r>
              <a:rPr lang="en-IN" sz="2400" dirty="0">
                <a:latin typeface="+mn-lt"/>
              </a:rPr>
              <a:t>object to those </a:t>
            </a:r>
            <a:r>
              <a:rPr lang="en-IN" sz="2400" dirty="0" smtClean="0">
                <a:latin typeface="+mn-lt"/>
              </a:rPr>
              <a:t>of another </a:t>
            </a:r>
            <a:r>
              <a:rPr lang="en-IN" sz="2400" dirty="0">
                <a:latin typeface="+mn-lt"/>
              </a:rPr>
              <a:t>object</a:t>
            </a:r>
            <a:r>
              <a:rPr lang="en-IN" sz="2400" dirty="0" smtClean="0">
                <a:latin typeface="+mn-lt"/>
              </a:rPr>
              <a:t>.</a:t>
            </a:r>
          </a:p>
          <a:p>
            <a:pPr marL="255600" indent="-255600">
              <a:buSzPct val="100000"/>
            </a:pPr>
            <a:r>
              <a:rPr lang="en-IN" sz="2400" dirty="0">
                <a:latin typeface="+mn-lt"/>
              </a:rPr>
              <a:t>Create objects composed </a:t>
            </a:r>
            <a:r>
              <a:rPr lang="en-IN" sz="2400" dirty="0" smtClean="0">
                <a:latin typeface="+mn-lt"/>
              </a:rPr>
              <a:t>of other </a:t>
            </a:r>
            <a:r>
              <a:rPr lang="en-IN" sz="2400" dirty="0">
                <a:latin typeface="+mn-lt"/>
              </a:rPr>
              <a:t>objects</a:t>
            </a:r>
            <a:r>
              <a:rPr lang="en-IN" sz="2400" dirty="0" smtClean="0">
                <a:latin typeface="+mn-lt"/>
              </a:rPr>
              <a:t>.</a:t>
            </a:r>
          </a:p>
          <a:p>
            <a:pPr marL="255600" indent="-255600">
              <a:buSzPct val="100000"/>
            </a:pPr>
            <a:r>
              <a:rPr lang="en-IN" sz="2400" dirty="0">
                <a:latin typeface="+mn-lt"/>
              </a:rPr>
              <a:t>Use </a:t>
            </a:r>
            <a:r>
              <a:rPr lang="en-IN" sz="2400" dirty="0">
                <a:latin typeface="Consolas" panose="020B0609020204030204" pitchFamily="49" charset="0"/>
              </a:rPr>
              <a:t>friend</a:t>
            </a:r>
            <a:r>
              <a:rPr lang="en-IN" sz="2400" dirty="0">
                <a:latin typeface="+mn-lt"/>
              </a:rPr>
              <a:t> functions </a:t>
            </a:r>
            <a:r>
              <a:rPr lang="en-IN" sz="2400" dirty="0" smtClean="0">
                <a:latin typeface="+mn-lt"/>
              </a:rPr>
              <a:t>and learn </a:t>
            </a:r>
            <a:r>
              <a:rPr lang="en-IN" sz="2400" dirty="0">
                <a:latin typeface="+mn-lt"/>
              </a:rPr>
              <a:t>how to declare </a:t>
            </a:r>
            <a:r>
              <a:rPr lang="en-IN" sz="2400" dirty="0" smtClean="0">
                <a:latin typeface="Consolas" panose="020B0609020204030204" pitchFamily="49" charset="0"/>
              </a:rPr>
              <a:t>friend</a:t>
            </a:r>
            <a:r>
              <a:rPr lang="en-IN" sz="2400" dirty="0" smtClean="0">
                <a:latin typeface="+mn-lt"/>
              </a:rPr>
              <a:t> classes.</a:t>
            </a:r>
          </a:p>
          <a:p>
            <a:pPr marL="255600" indent="-255600">
              <a:buSzPct val="100000"/>
            </a:pPr>
            <a:r>
              <a:rPr lang="en-IN" sz="2400" dirty="0">
                <a:latin typeface="+mn-lt"/>
              </a:rPr>
              <a:t>Use the </a:t>
            </a:r>
            <a:r>
              <a:rPr lang="en-IN" sz="2400" dirty="0">
                <a:latin typeface="Consolas" panose="020B0609020204030204" pitchFamily="49" charset="0"/>
              </a:rPr>
              <a:t>this</a:t>
            </a:r>
            <a:r>
              <a:rPr lang="en-IN" sz="2400" dirty="0">
                <a:latin typeface="+mn-lt"/>
              </a:rPr>
              <a:t> pointer in </a:t>
            </a:r>
            <a:r>
              <a:rPr lang="en-IN" sz="2400" dirty="0" smtClean="0">
                <a:latin typeface="+mn-lt"/>
              </a:rPr>
              <a:t>a member </a:t>
            </a:r>
            <a:r>
              <a:rPr lang="en-IN" sz="2400" dirty="0">
                <a:latin typeface="+mn-lt"/>
              </a:rPr>
              <a:t>function to access </a:t>
            </a:r>
            <a:r>
              <a:rPr lang="en-IN" sz="2400" dirty="0" smtClean="0">
                <a:latin typeface="+mn-lt"/>
              </a:rPr>
              <a:t>a non</a:t>
            </a:r>
            <a:r>
              <a:rPr lang="en-IN" sz="2400" dirty="0" smtClean="0">
                <a:latin typeface="Consolas" panose="020B0609020204030204" pitchFamily="49" charset="0"/>
              </a:rPr>
              <a:t>-static</a:t>
            </a:r>
            <a:r>
              <a:rPr lang="en-IN" sz="2400" dirty="0" smtClean="0">
                <a:latin typeface="+mn-lt"/>
              </a:rPr>
              <a:t> </a:t>
            </a:r>
            <a:r>
              <a:rPr lang="en-IN" sz="2400" dirty="0">
                <a:latin typeface="+mn-lt"/>
              </a:rPr>
              <a:t>class member</a:t>
            </a:r>
            <a:r>
              <a:rPr lang="en-IN" sz="2400" dirty="0" smtClean="0">
                <a:latin typeface="+mn-lt"/>
              </a:rPr>
              <a:t>.</a:t>
            </a:r>
          </a:p>
          <a:p>
            <a:pPr marL="255600" indent="-255600">
              <a:buSzPct val="100000"/>
            </a:pPr>
            <a:r>
              <a:rPr lang="en-IN" sz="2400" dirty="0">
                <a:latin typeface="+mn-lt"/>
              </a:rPr>
              <a:t>Use </a:t>
            </a:r>
            <a:r>
              <a:rPr lang="en-IN" sz="2400" dirty="0">
                <a:latin typeface="Consolas" panose="020B0609020204030204" pitchFamily="49" charset="0"/>
              </a:rPr>
              <a:t>static </a:t>
            </a:r>
            <a:r>
              <a:rPr lang="en-IN" sz="2400" dirty="0">
                <a:latin typeface="+mn-lt"/>
              </a:rPr>
              <a:t>data </a:t>
            </a:r>
            <a:r>
              <a:rPr lang="en-IN" sz="2400" dirty="0" smtClean="0">
                <a:latin typeface="+mn-lt"/>
              </a:rPr>
              <a:t>members and </a:t>
            </a:r>
            <a:r>
              <a:rPr lang="en-IN" sz="2400" dirty="0">
                <a:latin typeface="+mn-lt"/>
              </a:rPr>
              <a:t>member functions.</a:t>
            </a:r>
          </a:p>
        </p:txBody>
      </p:sp>
    </p:spTree>
    <p:extLst>
      <p:ext uri="{BB962C8B-B14F-4D97-AF65-F5344CB8AC3E}">
        <p14:creationId xmlns:p14="http://schemas.microsoft.com/office/powerpoint/2010/main" val="10761403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Common Programming Error 9.1</a:t>
            </a:r>
            <a:endParaRPr lang="en-US" dirty="0">
              <a:latin typeface="Times New Roman" panose="02020603050405020304" pitchFamily="18" charset="0"/>
            </a:endParaRPr>
          </a:p>
        </p:txBody>
      </p:sp>
      <p:sp>
        <p:nvSpPr>
          <p:cNvPr id="5" name="Text Placeholder 4"/>
          <p:cNvSpPr>
            <a:spLocks noGrp="1"/>
          </p:cNvSpPr>
          <p:nvPr>
            <p:ph type="body" idx="1"/>
          </p:nvPr>
        </p:nvSpPr>
        <p:spPr/>
        <p:txBody>
          <a:bodyPr/>
          <a:lstStyle/>
          <a:p>
            <a:pPr marL="0" indent="0">
              <a:buNone/>
            </a:pPr>
            <a:r>
              <a:rPr lang="en-IN" sz="2400" dirty="0">
                <a:latin typeface="+mn-lt"/>
              </a:rPr>
              <a:t>When defining a class’s member functions outside that class, omitting the class name </a:t>
            </a:r>
            <a:r>
              <a:rPr lang="en-IN" sz="2400" dirty="0" smtClean="0">
                <a:latin typeface="+mn-lt"/>
              </a:rPr>
              <a:t>and scope </a:t>
            </a:r>
            <a:r>
              <a:rPr lang="en-IN" sz="2400" dirty="0">
                <a:latin typeface="+mn-lt"/>
              </a:rPr>
              <a:t>resolution operator (</a:t>
            </a:r>
            <a:r>
              <a:rPr lang="en-IN" sz="2400" dirty="0">
                <a:latin typeface="Consolas" panose="020B0609020204030204" pitchFamily="49" charset="0"/>
              </a:rPr>
              <a:t>::</a:t>
            </a:r>
            <a:r>
              <a:rPr lang="en-IN" sz="2400" dirty="0">
                <a:latin typeface="+mn-lt"/>
              </a:rPr>
              <a:t>) that should precede the function names causes </a:t>
            </a:r>
            <a:r>
              <a:rPr lang="en-IN" sz="2400" dirty="0" smtClean="0">
                <a:latin typeface="+mn-lt"/>
              </a:rPr>
              <a:t>compilation errors</a:t>
            </a:r>
            <a:r>
              <a:rPr lang="en-IN" sz="2400" dirty="0">
                <a:latin typeface="+mn-lt"/>
              </a:rPr>
              <a:t>.</a:t>
            </a:r>
          </a:p>
        </p:txBody>
      </p:sp>
    </p:spTree>
    <p:extLst>
      <p:ext uri="{BB962C8B-B14F-4D97-AF65-F5344CB8AC3E}">
        <p14:creationId xmlns:p14="http://schemas.microsoft.com/office/powerpoint/2010/main" val="2787275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9.2.6 Scope Resolution Operator</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To indicate that the member functions in </a:t>
            </a:r>
            <a:r>
              <a:rPr lang="en-US" altLang="en-US" sz="2400" kern="1200" dirty="0">
                <a:solidFill>
                  <a:srgbClr val="000000"/>
                </a:solidFill>
                <a:latin typeface="Consolas" panose="020B0609020204030204" pitchFamily="49" charset="0"/>
                <a:ea typeface="+mn-ea"/>
                <a:cs typeface="+mn-cs"/>
              </a:rPr>
              <a:t>Time.cpp</a:t>
            </a:r>
            <a:r>
              <a:rPr lang="en-US" altLang="en-US" sz="2400" kern="1200" dirty="0">
                <a:solidFill>
                  <a:srgbClr val="000000"/>
                </a:solidFill>
                <a:latin typeface="Arial (Body)"/>
                <a:ea typeface="+mn-ea"/>
                <a:cs typeface="+mn-cs"/>
              </a:rPr>
              <a:t> are part of class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Arial (Body)"/>
                <a:ea typeface="+mn-ea"/>
                <a:cs typeface="+mn-cs"/>
              </a:rPr>
              <a:t>, include the </a:t>
            </a:r>
            <a:r>
              <a:rPr lang="en-US" altLang="en-US" sz="2400" kern="1200" dirty="0">
                <a:solidFill>
                  <a:srgbClr val="000000"/>
                </a:solidFill>
                <a:latin typeface="Consolas" panose="020B0609020204030204" pitchFamily="49" charset="0"/>
                <a:ea typeface="+mn-ea"/>
                <a:cs typeface="+mn-cs"/>
              </a:rPr>
              <a:t>Time.h</a:t>
            </a:r>
            <a:r>
              <a:rPr lang="en-US" altLang="en-US" sz="2400" kern="1200" dirty="0">
                <a:solidFill>
                  <a:srgbClr val="000000"/>
                </a:solidFill>
                <a:latin typeface="Arial (Body)"/>
                <a:ea typeface="+mn-ea"/>
                <a:cs typeface="+mn-cs"/>
              </a:rPr>
              <a:t> header </a:t>
            </a:r>
            <a:r>
              <a:rPr lang="en-US" altLang="en-US" sz="2400" kern="1200" dirty="0" smtClean="0">
                <a:solidFill>
                  <a:srgbClr val="000000"/>
                </a:solidFill>
                <a:latin typeface="Arial (Body)"/>
                <a:ea typeface="+mn-ea"/>
                <a:cs typeface="+mn-cs"/>
              </a:rPr>
              <a:t>(Figure 9.2</a:t>
            </a:r>
            <a:r>
              <a:rPr lang="en-US" altLang="en-US" sz="2400" kern="1200" dirty="0">
                <a:solidFill>
                  <a:srgbClr val="000000"/>
                </a:solidFill>
                <a:latin typeface="Arial (Body)"/>
                <a:ea typeface="+mn-ea"/>
                <a:cs typeface="+mn-cs"/>
              </a:rPr>
              <a:t>, line 7)</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allows us to use the class name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Arial (Body)"/>
                <a:ea typeface="+mn-ea"/>
                <a:cs typeface="+mn-cs"/>
              </a:rPr>
              <a:t> in the </a:t>
            </a:r>
            <a:r>
              <a:rPr lang="en-US" altLang="en-US" sz="2400" kern="1200" dirty="0">
                <a:solidFill>
                  <a:srgbClr val="000000"/>
                </a:solidFill>
                <a:latin typeface="Consolas" panose="020B0609020204030204" pitchFamily="49" charset="0"/>
                <a:ea typeface="+mn-ea"/>
                <a:cs typeface="+mn-cs"/>
              </a:rPr>
              <a:t>Time.cpp</a:t>
            </a:r>
            <a:r>
              <a:rPr lang="en-US" altLang="en-US" sz="2400" kern="1200" dirty="0">
                <a:solidFill>
                  <a:srgbClr val="000000"/>
                </a:solidFill>
                <a:latin typeface="Arial (Body)"/>
                <a:ea typeface="+mn-ea"/>
                <a:cs typeface="+mn-cs"/>
              </a:rPr>
              <a:t> file (lines 12, 26 and 34)</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When compiling </a:t>
            </a:r>
            <a:r>
              <a:rPr lang="en-US" altLang="en-US" sz="2400" kern="1200" dirty="0">
                <a:solidFill>
                  <a:srgbClr val="000000"/>
                </a:solidFill>
                <a:latin typeface="Consolas" panose="020B0609020204030204" pitchFamily="49" charset="0"/>
                <a:ea typeface="+mn-ea"/>
                <a:cs typeface="+mn-cs"/>
              </a:rPr>
              <a:t>Time.cpp</a:t>
            </a:r>
            <a:r>
              <a:rPr lang="en-US" altLang="en-US" sz="2400" kern="1200" dirty="0">
                <a:solidFill>
                  <a:srgbClr val="000000"/>
                </a:solidFill>
                <a:latin typeface="Arial (Body)"/>
                <a:ea typeface="+mn-ea"/>
                <a:cs typeface="+mn-cs"/>
              </a:rPr>
              <a:t>, the compiler uses </a:t>
            </a:r>
            <a:r>
              <a:rPr lang="en-US" altLang="en-US" sz="2400" kern="1200" dirty="0">
                <a:solidFill>
                  <a:srgbClr val="000000"/>
                </a:solidFill>
                <a:latin typeface="Consolas" panose="020B0609020204030204" pitchFamily="49" charset="0"/>
                <a:ea typeface="+mn-ea"/>
                <a:cs typeface="+mn-cs"/>
              </a:rPr>
              <a:t>Time.h</a:t>
            </a:r>
            <a:r>
              <a:rPr lang="en-US" altLang="en-US" sz="2400" kern="1200" dirty="0">
                <a:solidFill>
                  <a:srgbClr val="000000"/>
                </a:solidFill>
                <a:latin typeface="Arial (Body)"/>
                <a:ea typeface="+mn-ea"/>
                <a:cs typeface="+mn-cs"/>
              </a:rPr>
              <a:t> to ensure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the first line of each member function (lines 12, 26 and 34) matches its prototype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each member function knows about the class’s data members and other member functions</a:t>
            </a:r>
          </a:p>
        </p:txBody>
      </p:sp>
    </p:spTree>
    <p:extLst>
      <p:ext uri="{BB962C8B-B14F-4D97-AF65-F5344CB8AC3E}">
        <p14:creationId xmlns:p14="http://schemas.microsoft.com/office/powerpoint/2010/main" val="12369244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9.2.7 </a:t>
            </a:r>
            <a:r>
              <a:rPr lang="en-US" kern="1200" dirty="0" smtClean="0">
                <a:latin typeface="Consolas" panose="020B0609020204030204" pitchFamily="49" charset="0"/>
                <a:ea typeface="+mj-ea"/>
                <a:cs typeface="+mj-cs"/>
              </a:rPr>
              <a:t>Time</a:t>
            </a:r>
            <a:r>
              <a:rPr lang="en-US" kern="1200" dirty="0" smtClean="0">
                <a:latin typeface="Times New Roman" panose="02020603050405020304" pitchFamily="18" charset="0"/>
                <a:ea typeface="+mj-ea"/>
                <a:cs typeface="+mj-cs"/>
              </a:rPr>
              <a:t> Class Member Function </a:t>
            </a:r>
            <a:r>
              <a:rPr lang="en-US" kern="1200" dirty="0" smtClean="0">
                <a:latin typeface="Consolas" panose="020B0609020204030204" pitchFamily="49" charset="0"/>
                <a:ea typeface="+mj-ea"/>
                <a:cs typeface="+mj-cs"/>
              </a:rPr>
              <a:t>Settime</a:t>
            </a:r>
            <a:r>
              <a:rPr lang="en-US" kern="1200" dirty="0" smtClean="0">
                <a:latin typeface="Times New Roman" panose="02020603050405020304" pitchFamily="18" charset="0"/>
                <a:ea typeface="+mj-ea"/>
                <a:cs typeface="+mj-cs"/>
              </a:rPr>
              <a:t> and Throwing Exceptions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Function </a:t>
            </a:r>
            <a:r>
              <a:rPr lang="en-US" altLang="en-US" sz="2200" kern="1200" dirty="0">
                <a:solidFill>
                  <a:srgbClr val="000000"/>
                </a:solidFill>
                <a:latin typeface="Consolas" panose="020B0609020204030204" pitchFamily="49" charset="0"/>
                <a:ea typeface="+mn-ea"/>
                <a:cs typeface="+mn-cs"/>
              </a:rPr>
              <a:t>setTime</a:t>
            </a:r>
            <a:r>
              <a:rPr lang="en-US" altLang="en-US" sz="2200" kern="1200" dirty="0">
                <a:solidFill>
                  <a:srgbClr val="000000"/>
                </a:solidFill>
                <a:latin typeface="Arial (Body)"/>
                <a:ea typeface="+mn-ea"/>
                <a:cs typeface="+mn-cs"/>
              </a:rPr>
              <a:t> tests each argument to determine whether the value is in range</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mn-ea"/>
                <a:cs typeface="+mn-cs"/>
              </a:rPr>
              <a:t>If any of the values is outside its range</a:t>
            </a:r>
            <a:r>
              <a:rPr lang="en-US" altLang="en-US" sz="2200" kern="1200" dirty="0">
                <a:solidFill>
                  <a:srgbClr val="000000"/>
                </a:solidFill>
                <a:latin typeface="Consolas" panose="020B0609020204030204" pitchFamily="49" charset="0"/>
                <a:ea typeface="+mn-ea"/>
                <a:cs typeface="+mn-cs"/>
              </a:rPr>
              <a:t>, setTime </a:t>
            </a:r>
            <a:r>
              <a:rPr lang="en-US" altLang="en-US" sz="2200" kern="1200" dirty="0">
                <a:solidFill>
                  <a:srgbClr val="000000"/>
                </a:solidFill>
                <a:latin typeface="Arial (Body)"/>
                <a:ea typeface="+mn-ea"/>
                <a:cs typeface="+mn-cs"/>
              </a:rPr>
              <a:t>throws an </a:t>
            </a:r>
            <a:r>
              <a:rPr lang="en-US" altLang="en-US" sz="2200" kern="1200" dirty="0">
                <a:solidFill>
                  <a:srgbClr val="000000"/>
                </a:solidFill>
                <a:latin typeface="Consolas" panose="020B0609020204030204" pitchFamily="49" charset="0"/>
                <a:ea typeface="+mn-ea"/>
                <a:cs typeface="+mn-cs"/>
              </a:rPr>
              <a:t>invalid_argument</a:t>
            </a:r>
            <a:r>
              <a:rPr lang="en-US" altLang="en-US" sz="2200" kern="1200" dirty="0">
                <a:solidFill>
                  <a:srgbClr val="000000"/>
                </a:solidFill>
                <a:latin typeface="Arial (Body)"/>
                <a:ea typeface="+mn-ea"/>
                <a:cs typeface="+mn-cs"/>
              </a:rPr>
              <a:t> exception (from header </a:t>
            </a:r>
            <a:r>
              <a:rPr lang="en-US" altLang="en-US" sz="2200" kern="1200" dirty="0">
                <a:solidFill>
                  <a:srgbClr val="000000"/>
                </a:solidFill>
                <a:latin typeface="Consolas" panose="020B0609020204030204" pitchFamily="49" charset="0"/>
                <a:ea typeface="+mn-ea"/>
                <a:cs typeface="+mn-cs"/>
              </a:rPr>
              <a:t>&lt;stdexcept&gt;)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notifies the client code that an invalid argument was received</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mn-ea"/>
                <a:cs typeface="+mn-cs"/>
              </a:rPr>
              <a:t>Can use </a:t>
            </a:r>
            <a:r>
              <a:rPr lang="en-US" altLang="en-US" sz="2200" kern="1200" dirty="0">
                <a:solidFill>
                  <a:srgbClr val="000000"/>
                </a:solidFill>
                <a:latin typeface="Consolas" panose="020B0609020204030204" pitchFamily="49" charset="0"/>
                <a:ea typeface="+mn-ea"/>
                <a:cs typeface="+mn-cs"/>
              </a:rPr>
              <a:t>try…catch</a:t>
            </a:r>
            <a:r>
              <a:rPr lang="en-US" altLang="en-US" sz="2200" kern="1200" dirty="0">
                <a:solidFill>
                  <a:srgbClr val="000000"/>
                </a:solidFill>
                <a:latin typeface="Arial (Body)"/>
                <a:ea typeface="+mn-ea"/>
                <a:cs typeface="+mn-cs"/>
              </a:rPr>
              <a:t> to catch exceptions and attempt to recover from them </a:t>
            </a:r>
            <a:r>
              <a:rPr lang="en-US" altLang="en-US" sz="2200" kern="1200" dirty="0" smtClean="0">
                <a:solidFill>
                  <a:srgbClr val="000000"/>
                </a:solidFill>
                <a:latin typeface="Arial (Body)"/>
                <a:ea typeface="+mn-ea"/>
                <a:cs typeface="+mn-cs"/>
              </a:rPr>
              <a:t>(Figure 9.3</a:t>
            </a:r>
            <a:r>
              <a:rPr lang="en-US" altLang="en-US" sz="22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Consolas" panose="020B0609020204030204" pitchFamily="49" charset="0"/>
                <a:ea typeface="+mn-ea"/>
                <a:cs typeface="+mn-cs"/>
              </a:rPr>
              <a:t>The throw statement </a:t>
            </a:r>
            <a:r>
              <a:rPr lang="en-US" altLang="en-US" sz="2200" kern="1200" dirty="0">
                <a:solidFill>
                  <a:srgbClr val="000000"/>
                </a:solidFill>
                <a:latin typeface="Arial (Body)"/>
                <a:ea typeface="+mn-ea"/>
                <a:cs typeface="+mn-cs"/>
              </a:rPr>
              <a:t>creates a new object of type </a:t>
            </a:r>
            <a:r>
              <a:rPr lang="en-US" altLang="en-US" sz="2200" kern="1200" dirty="0">
                <a:solidFill>
                  <a:srgbClr val="000000"/>
                </a:solidFill>
                <a:latin typeface="Consolas" panose="020B0609020204030204" pitchFamily="49" charset="0"/>
                <a:ea typeface="+mn-ea"/>
                <a:cs typeface="+mn-cs"/>
              </a:rPr>
              <a:t>invalid_argument</a:t>
            </a:r>
            <a:r>
              <a:rPr lang="en-US" altLang="en-US" sz="2200" kern="1200" dirty="0">
                <a:solidFill>
                  <a:srgbClr val="000000"/>
                </a:solidFill>
                <a:latin typeface="Arial (Body)"/>
                <a:ea typeface="+mn-ea"/>
                <a:cs typeface="+mn-cs"/>
              </a:rPr>
              <a:t>, immediately terminates </a:t>
            </a:r>
            <a:r>
              <a:rPr lang="en-US" altLang="en-US" sz="2200" kern="1200" dirty="0">
                <a:solidFill>
                  <a:srgbClr val="000000"/>
                </a:solidFill>
                <a:latin typeface="Consolas" panose="020B0609020204030204" pitchFamily="49" charset="0"/>
                <a:ea typeface="+mn-ea"/>
                <a:cs typeface="+mn-cs"/>
              </a:rPr>
              <a:t>setTime</a:t>
            </a:r>
            <a:r>
              <a:rPr lang="en-US" altLang="en-US" sz="2200" kern="1200" dirty="0">
                <a:solidFill>
                  <a:srgbClr val="000000"/>
                </a:solidFill>
                <a:latin typeface="Arial (Body)"/>
                <a:ea typeface="+mn-ea"/>
                <a:cs typeface="+mn-cs"/>
              </a:rPr>
              <a:t> and returns the exception to the code that attempted to set the time</a:t>
            </a:r>
          </a:p>
        </p:txBody>
      </p:sp>
    </p:spTree>
    <p:extLst>
      <p:ext uri="{BB962C8B-B14F-4D97-AF65-F5344CB8AC3E}">
        <p14:creationId xmlns:p14="http://schemas.microsoft.com/office/powerpoint/2010/main" val="894900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795"/>
            <a:ext cx="8439150" cy="984855"/>
          </a:xfrm>
        </p:spPr>
        <p:txBody>
          <a:bodyPr wrap="square" tIns="91425" anchor="b">
            <a:spAutoFit/>
          </a:bodyPr>
          <a:lstStyle/>
          <a:p>
            <a:pPr lvl="0">
              <a:spcBef>
                <a:spcPct val="0"/>
              </a:spcBef>
              <a:buClrTx/>
              <a:defRPr/>
            </a:pPr>
            <a:r>
              <a:rPr lang="en-US" sz="2600" kern="1200" dirty="0" smtClean="0">
                <a:latin typeface="Times New Roman" panose="02020603050405020304" pitchFamily="18" charset="0"/>
                <a:ea typeface="+mj-ea"/>
                <a:cs typeface="+mj-cs"/>
              </a:rPr>
              <a:t>9.2.8 </a:t>
            </a:r>
            <a:r>
              <a:rPr lang="en-US" sz="2600" kern="1200" dirty="0" smtClean="0">
                <a:latin typeface="Consolas" panose="020B0609020204030204" pitchFamily="49" charset="0"/>
                <a:ea typeface="+mj-ea"/>
                <a:cs typeface="+mj-cs"/>
              </a:rPr>
              <a:t>Time</a:t>
            </a:r>
            <a:r>
              <a:rPr lang="en-US" sz="2600" kern="1200" dirty="0" smtClean="0">
                <a:latin typeface="Times New Roman" panose="02020603050405020304" pitchFamily="18" charset="0"/>
                <a:ea typeface="+mj-ea"/>
                <a:cs typeface="+mj-cs"/>
              </a:rPr>
              <a:t> Class Member Function </a:t>
            </a:r>
            <a:r>
              <a:rPr lang="en-US" sz="2600" kern="1200" dirty="0" smtClean="0">
                <a:latin typeface="Consolas" panose="020B0609020204030204" pitchFamily="49" charset="0"/>
                <a:ea typeface="+mj-ea"/>
                <a:cs typeface="+mj-cs"/>
              </a:rPr>
              <a:t>toUniversalString</a:t>
            </a:r>
            <a:r>
              <a:rPr lang="en-US" sz="2600" kern="1200" dirty="0" smtClean="0">
                <a:latin typeface="Times New Roman" panose="02020603050405020304" pitchFamily="18" charset="0"/>
                <a:ea typeface="+mj-ea"/>
                <a:cs typeface="+mj-cs"/>
              </a:rPr>
              <a:t> and String Stream Processing </a:t>
            </a:r>
            <a:r>
              <a:rPr lang="en-US" sz="2000" b="0" kern="1200" dirty="0" smtClean="0">
                <a:latin typeface="Times New Roman" panose="02020603050405020304" pitchFamily="18" charset="0"/>
                <a:ea typeface="+mj-ea"/>
                <a:cs typeface="+mj-cs"/>
              </a:rPr>
              <a:t>(1 of 3)</a:t>
            </a:r>
            <a:endParaRPr lang="en-US" sz="2000" b="0" kern="1200" dirty="0">
              <a:latin typeface="Times New Roman" panose="02020603050405020304" pitchFamily="18" charset="0"/>
              <a:ea typeface="+mj-ea"/>
              <a:cs typeface="+mj-cs"/>
            </a:endParaRPr>
          </a:p>
        </p:txBody>
      </p:sp>
      <p:sp>
        <p:nvSpPr>
          <p:cNvPr id="5" name="Text Placeholder 4"/>
          <p:cNvSpPr>
            <a:spLocks noGrp="1"/>
          </p:cNvSpPr>
          <p:nvPr>
            <p:ph type="body" idx="1"/>
          </p:nvPr>
        </p:nvSpPr>
        <p:spPr/>
        <p:txBody>
          <a:bodyPr/>
          <a:lstStyle/>
          <a:p>
            <a:pPr fontAlgn="base">
              <a:spcAft>
                <a:spcPct val="0"/>
              </a:spcAft>
              <a:tabLst/>
            </a:pPr>
            <a:r>
              <a:rPr lang="en-US" altLang="en-US" sz="2400" kern="1200" dirty="0" smtClean="0">
                <a:solidFill>
                  <a:srgbClr val="000000"/>
                </a:solidFill>
                <a:latin typeface="Consolas" panose="020B0609020204030204" pitchFamily="49" charset="0"/>
              </a:rPr>
              <a:t>toUniversalString</a:t>
            </a:r>
            <a:r>
              <a:rPr lang="en-US" altLang="en-US" sz="2400" kern="1200" dirty="0" smtClean="0">
                <a:solidFill>
                  <a:srgbClr val="000000"/>
                </a:solidFill>
                <a:latin typeface="Arial (Body)"/>
              </a:rPr>
              <a:t> </a:t>
            </a:r>
            <a:r>
              <a:rPr lang="en-US" altLang="en-US" sz="2400" kern="1200" dirty="0">
                <a:solidFill>
                  <a:srgbClr val="000000"/>
                </a:solidFill>
                <a:latin typeface="Arial (Body)"/>
              </a:rPr>
              <a:t>returns a </a:t>
            </a:r>
            <a:r>
              <a:rPr lang="en-US" altLang="en-US" sz="2400" kern="1200" dirty="0">
                <a:solidFill>
                  <a:srgbClr val="000000"/>
                </a:solidFill>
                <a:latin typeface="Consolas" panose="020B0609020204030204" pitchFamily="49" charset="0"/>
              </a:rPr>
              <a:t>string</a:t>
            </a:r>
            <a:r>
              <a:rPr lang="en-US" altLang="en-US" sz="2400" kern="1200" dirty="0">
                <a:solidFill>
                  <a:srgbClr val="000000"/>
                </a:solidFill>
                <a:latin typeface="Arial (Body)"/>
              </a:rPr>
              <a:t> containing the time formatted as universal time with three colon-separated pairs of digits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rPr>
              <a:t>1:30:07 P</a:t>
            </a:r>
            <a:r>
              <a:rPr lang="en-US" altLang="en-US" sz="100" kern="1200" dirty="0">
                <a:solidFill>
                  <a:srgbClr val="000000"/>
                </a:solidFill>
                <a:latin typeface="Arial (Body)"/>
              </a:rPr>
              <a:t> </a:t>
            </a:r>
            <a:r>
              <a:rPr lang="en-US" altLang="en-US" sz="2400" kern="1200" dirty="0">
                <a:solidFill>
                  <a:srgbClr val="000000"/>
                </a:solidFill>
                <a:latin typeface="Arial (Body)"/>
              </a:rPr>
              <a:t>M is returned as "13:30:07".</a:t>
            </a:r>
          </a:p>
          <a:p>
            <a:pPr marL="255651" lvl="0" indent="-255651" fontAlgn="base">
              <a:spcAft>
                <a:spcPct val="0"/>
              </a:spcAft>
              <a:tabLst/>
            </a:pPr>
            <a:r>
              <a:rPr lang="en-US" altLang="en-US" sz="2400" kern="1200" dirty="0">
                <a:solidFill>
                  <a:srgbClr val="000000"/>
                </a:solidFill>
                <a:latin typeface="Consolas" panose="020B0609020204030204" pitchFamily="49" charset="0"/>
              </a:rPr>
              <a:t>ostringstream</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&lt;sstream&gt;</a:t>
            </a:r>
            <a:r>
              <a:rPr lang="en-US" altLang="en-US" sz="2400" kern="1200" dirty="0">
                <a:solidFill>
                  <a:srgbClr val="000000"/>
                </a:solidFill>
                <a:latin typeface="Arial (Body)"/>
              </a:rPr>
              <a:t>) objects provide the same functionality as </a:t>
            </a:r>
            <a:r>
              <a:rPr lang="en-US" altLang="en-US" sz="2400" kern="1200" dirty="0" smtClean="0">
                <a:solidFill>
                  <a:srgbClr val="000000"/>
                </a:solidFill>
                <a:latin typeface="Consolas" panose="020B0609020204030204" pitchFamily="49" charset="0"/>
              </a:rPr>
              <a:t>c</a:t>
            </a:r>
            <a:r>
              <a:rPr lang="en-US" altLang="en-US" sz="100" kern="1200" dirty="0" smtClean="0">
                <a:solidFill>
                  <a:srgbClr val="000000"/>
                </a:solidFill>
                <a:latin typeface="Consolas" panose="020B0609020204030204" pitchFamily="49" charset="0"/>
              </a:rPr>
              <a:t> </a:t>
            </a:r>
            <a:r>
              <a:rPr lang="en-US" altLang="en-US" sz="2400" kern="1200" dirty="0" smtClean="0">
                <a:solidFill>
                  <a:srgbClr val="000000"/>
                </a:solidFill>
                <a:latin typeface="Consolas" panose="020B0609020204030204" pitchFamily="49" charset="0"/>
              </a:rPr>
              <a:t>out</a:t>
            </a:r>
            <a:r>
              <a:rPr lang="en-US" altLang="en-US" sz="2400" kern="1200" dirty="0">
                <a:solidFill>
                  <a:srgbClr val="000000"/>
                </a:solidFill>
                <a:latin typeface="Arial (Body)"/>
              </a:rPr>
              <a:t>, but write their output to </a:t>
            </a:r>
            <a:r>
              <a:rPr lang="en-US" altLang="en-US" sz="2400" kern="1200" dirty="0">
                <a:solidFill>
                  <a:srgbClr val="000000"/>
                </a:solidFill>
                <a:latin typeface="Consolas" panose="020B0609020204030204" pitchFamily="49" charset="0"/>
              </a:rPr>
              <a:t>string</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Consolas" panose="020B0609020204030204" pitchFamily="49" charset="0"/>
              </a:rPr>
              <a:t>ostringstream’s</a:t>
            </a:r>
            <a:r>
              <a:rPr lang="en-US" altLang="en-US" sz="2400" kern="1200" dirty="0">
                <a:solidFill>
                  <a:srgbClr val="000000"/>
                </a:solidFill>
                <a:latin typeface="Arial (Body)"/>
              </a:rPr>
              <a:t> </a:t>
            </a:r>
            <a:r>
              <a:rPr lang="en-US" altLang="en-US" sz="2400" kern="1200" dirty="0">
                <a:solidFill>
                  <a:srgbClr val="000000"/>
                </a:solidFill>
                <a:latin typeface="Consolas" panose="020B0609020204030204" pitchFamily="49" charset="0"/>
              </a:rPr>
              <a:t>str</a:t>
            </a:r>
            <a:r>
              <a:rPr lang="en-US" altLang="en-US" sz="2400" kern="1200" dirty="0">
                <a:solidFill>
                  <a:srgbClr val="000000"/>
                </a:solidFill>
                <a:latin typeface="Arial (Body)"/>
              </a:rPr>
              <a:t> member function gets the formatted </a:t>
            </a:r>
            <a:r>
              <a:rPr lang="en-US" altLang="en-US" sz="2400" kern="1200" dirty="0" smtClean="0">
                <a:solidFill>
                  <a:srgbClr val="000000"/>
                </a:solidFill>
                <a:latin typeface="Arial (Body)"/>
              </a:rPr>
              <a:t>string</a:t>
            </a:r>
            <a:endParaRPr lang="en-US" altLang="en-US" sz="2400" kern="1200" dirty="0">
              <a:solidFill>
                <a:srgbClr val="000000"/>
              </a:solidFill>
              <a:latin typeface="Arial (Body)"/>
            </a:endParaRPr>
          </a:p>
        </p:txBody>
      </p:sp>
    </p:spTree>
    <p:extLst>
      <p:ext uri="{BB962C8B-B14F-4D97-AF65-F5344CB8AC3E}">
        <p14:creationId xmlns:p14="http://schemas.microsoft.com/office/powerpoint/2010/main" val="272752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15371"/>
            <a:ext cx="8410575" cy="1097279"/>
          </a:xfrm>
        </p:spPr>
        <p:txBody>
          <a:bodyPr/>
          <a:lstStyle/>
          <a:p>
            <a:r>
              <a:rPr lang="en-US" sz="2600" kern="1200" dirty="0">
                <a:latin typeface="Times New Roman" panose="02020603050405020304" pitchFamily="18" charset="0"/>
              </a:rPr>
              <a:t>9.2.8 </a:t>
            </a:r>
            <a:r>
              <a:rPr lang="en-US" sz="2600" kern="1200" dirty="0">
                <a:latin typeface="Consolas" panose="020B0609020204030204" pitchFamily="49" charset="0"/>
              </a:rPr>
              <a:t>Time</a:t>
            </a:r>
            <a:r>
              <a:rPr lang="en-US" sz="2600" kern="1200" dirty="0">
                <a:latin typeface="Times New Roman" panose="02020603050405020304" pitchFamily="18" charset="0"/>
              </a:rPr>
              <a:t> Class Member Function </a:t>
            </a:r>
            <a:r>
              <a:rPr lang="en-US" sz="2600" kern="1200" dirty="0">
                <a:latin typeface="Consolas" panose="020B0609020204030204" pitchFamily="49" charset="0"/>
              </a:rPr>
              <a:t>toUniversalString</a:t>
            </a:r>
            <a:r>
              <a:rPr lang="en-US" sz="2600" kern="1200" dirty="0">
                <a:latin typeface="Times New Roman" panose="02020603050405020304" pitchFamily="18" charset="0"/>
              </a:rPr>
              <a:t> and String Stream Processing </a:t>
            </a:r>
            <a:r>
              <a:rPr lang="en-US" sz="2000" b="0" kern="1200" dirty="0" smtClean="0">
                <a:latin typeface="Times New Roman" panose="02020603050405020304" pitchFamily="18" charset="0"/>
              </a:rPr>
              <a:t>(2 </a:t>
            </a:r>
            <a:r>
              <a:rPr lang="en-US" sz="2000" b="0" kern="1200" dirty="0">
                <a:latin typeface="Times New Roman" panose="02020603050405020304" pitchFamily="18" charset="0"/>
              </a:rPr>
              <a:t>of 3)</a:t>
            </a:r>
            <a:endParaRPr lang="en-US" sz="2000" dirty="0"/>
          </a:p>
        </p:txBody>
      </p:sp>
      <p:sp>
        <p:nvSpPr>
          <p:cNvPr id="5" name="Text Placeholder 4"/>
          <p:cNvSpPr>
            <a:spLocks noGrp="1"/>
          </p:cNvSpPr>
          <p:nvPr>
            <p:ph type="body" idx="1"/>
          </p:nvPr>
        </p:nvSpPr>
        <p:spPr/>
        <p:txBody>
          <a:bodyPr/>
          <a:lstStyle/>
          <a:p>
            <a:pPr marL="255651" lvl="0" indent="-255651" fontAlgn="base">
              <a:spcAft>
                <a:spcPct val="0"/>
              </a:spcAft>
              <a:tabLst/>
            </a:pPr>
            <a:r>
              <a:rPr lang="en-US" altLang="en-US" sz="2200" kern="1200" dirty="0">
                <a:solidFill>
                  <a:srgbClr val="000000"/>
                </a:solidFill>
                <a:latin typeface="Arial (Body)"/>
              </a:rPr>
              <a:t>Parameterized stream manipulator </a:t>
            </a:r>
            <a:r>
              <a:rPr lang="en-US" altLang="en-US" sz="2200" kern="1200" dirty="0">
                <a:solidFill>
                  <a:srgbClr val="000000"/>
                </a:solidFill>
                <a:latin typeface="Consolas" panose="020B0609020204030204" pitchFamily="49" charset="0"/>
              </a:rPr>
              <a:t>setfill</a:t>
            </a:r>
            <a:r>
              <a:rPr lang="en-US" altLang="en-US" sz="2200" kern="1200" dirty="0">
                <a:solidFill>
                  <a:srgbClr val="000000"/>
                </a:solidFill>
                <a:latin typeface="Arial (Body)"/>
              </a:rPr>
              <a:t> specifies the fill character that’s displayed when an integer is output in a field wider than the number of digits in the value</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rPr>
              <a:t>fill characters appear to the left of the digits in the number, because the number is right aligned by default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rPr>
              <a:t>for left-aligned values (specified with the </a:t>
            </a:r>
            <a:r>
              <a:rPr lang="en-US" altLang="en-US" sz="2200" kern="1200" dirty="0">
                <a:solidFill>
                  <a:srgbClr val="000000"/>
                </a:solidFill>
                <a:latin typeface="Consolas" panose="020B0609020204030204" pitchFamily="49" charset="0"/>
              </a:rPr>
              <a:t>left</a:t>
            </a:r>
            <a:r>
              <a:rPr lang="en-US" altLang="en-US" sz="2200" kern="1200" dirty="0">
                <a:solidFill>
                  <a:srgbClr val="000000"/>
                </a:solidFill>
                <a:latin typeface="Arial (Body)"/>
              </a:rPr>
              <a:t> stream manipulator) the fill characters would appear to the right</a:t>
            </a:r>
          </a:p>
          <a:p>
            <a:pPr marL="255651" lvl="0" indent="-255651" fontAlgn="base">
              <a:spcAft>
                <a:spcPct val="0"/>
              </a:spcAft>
              <a:tabLst/>
            </a:pPr>
            <a:r>
              <a:rPr lang="en-US" altLang="en-US" sz="2200" kern="1200" dirty="0">
                <a:solidFill>
                  <a:srgbClr val="000000"/>
                </a:solidFill>
                <a:latin typeface="Arial (Body)"/>
              </a:rPr>
              <a:t>If the minute value is 2, it will be displayed as 02, because the fill character is set to zero (</a:t>
            </a:r>
            <a:r>
              <a:rPr lang="en-US" altLang="en-US" sz="2200" kern="1200" dirty="0">
                <a:solidFill>
                  <a:srgbClr val="000000"/>
                </a:solidFill>
                <a:latin typeface="Consolas" panose="020B0609020204030204" pitchFamily="49" charset="0"/>
              </a:rPr>
              <a:t>'0'</a:t>
            </a:r>
            <a:r>
              <a:rPr lang="en-US" altLang="en-US" sz="2200" kern="1200" dirty="0">
                <a:solidFill>
                  <a:srgbClr val="000000"/>
                </a:solidFill>
                <a:latin typeface="Arial (Body)"/>
              </a:rPr>
              <a:t>)</a:t>
            </a:r>
          </a:p>
          <a:p>
            <a:pPr marL="255651" lvl="0" indent="-255651" fontAlgn="base">
              <a:spcAft>
                <a:spcPct val="0"/>
              </a:spcAft>
              <a:tabLst/>
            </a:pPr>
            <a:r>
              <a:rPr lang="en-US" altLang="en-US" sz="2200" kern="1200" dirty="0">
                <a:solidFill>
                  <a:srgbClr val="000000"/>
                </a:solidFill>
                <a:latin typeface="Arial (Body)"/>
              </a:rPr>
              <a:t>If the number being output fills the specified field, the fill character will not be </a:t>
            </a:r>
            <a:r>
              <a:rPr lang="en-US" altLang="en-US" sz="2200" kern="1200" dirty="0" smtClean="0">
                <a:solidFill>
                  <a:srgbClr val="000000"/>
                </a:solidFill>
                <a:latin typeface="Arial (Body)"/>
              </a:rPr>
              <a:t>displayed</a:t>
            </a:r>
            <a:endParaRPr lang="en-US" altLang="en-US" sz="2200" kern="1200" dirty="0">
              <a:solidFill>
                <a:srgbClr val="000000"/>
              </a:solidFill>
              <a:latin typeface="Arial (Body)"/>
            </a:endParaRPr>
          </a:p>
        </p:txBody>
      </p:sp>
    </p:spTree>
    <p:extLst>
      <p:ext uri="{BB962C8B-B14F-4D97-AF65-F5344CB8AC3E}">
        <p14:creationId xmlns:p14="http://schemas.microsoft.com/office/powerpoint/2010/main" val="899288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15371"/>
            <a:ext cx="8372475" cy="1097279"/>
          </a:xfrm>
        </p:spPr>
        <p:txBody>
          <a:bodyPr/>
          <a:lstStyle/>
          <a:p>
            <a:r>
              <a:rPr lang="en-US" sz="2600" kern="1200" dirty="0">
                <a:latin typeface="Times New Roman" panose="02020603050405020304" pitchFamily="18" charset="0"/>
              </a:rPr>
              <a:t>9.2.8 </a:t>
            </a:r>
            <a:r>
              <a:rPr lang="en-US" sz="2600" kern="1200" dirty="0">
                <a:latin typeface="Consolas" panose="020B0609020204030204" pitchFamily="49" charset="0"/>
              </a:rPr>
              <a:t>Time</a:t>
            </a:r>
            <a:r>
              <a:rPr lang="en-US" sz="2600" kern="1200" dirty="0">
                <a:latin typeface="Times New Roman" panose="02020603050405020304" pitchFamily="18" charset="0"/>
              </a:rPr>
              <a:t> Class Member Function </a:t>
            </a:r>
            <a:r>
              <a:rPr lang="en-US" sz="2600" kern="1200" dirty="0">
                <a:latin typeface="Consolas" panose="020B0609020204030204" pitchFamily="49" charset="0"/>
              </a:rPr>
              <a:t>toUniversalString</a:t>
            </a:r>
            <a:r>
              <a:rPr lang="en-US" sz="2600" kern="1200" dirty="0">
                <a:latin typeface="Times New Roman" panose="02020603050405020304" pitchFamily="18" charset="0"/>
              </a:rPr>
              <a:t> and String Stream Processing </a:t>
            </a:r>
            <a:r>
              <a:rPr lang="en-US" sz="2000" b="0" kern="1200" dirty="0" smtClean="0">
                <a:latin typeface="Times New Roman" panose="02020603050405020304" pitchFamily="18" charset="0"/>
              </a:rPr>
              <a:t>(3 </a:t>
            </a:r>
            <a:r>
              <a:rPr lang="en-US" sz="2000" b="0" kern="1200" dirty="0">
                <a:latin typeface="Times New Roman" panose="02020603050405020304" pitchFamily="18" charset="0"/>
              </a:rPr>
              <a:t>of 3)</a:t>
            </a:r>
            <a:endParaRPr lang="en-US" sz="2000" dirty="0"/>
          </a:p>
        </p:txBody>
      </p:sp>
      <p:sp>
        <p:nvSpPr>
          <p:cNvPr id="4" name="Text Placeholder 3"/>
          <p:cNvSpPr>
            <a:spLocks noGrp="1"/>
          </p:cNvSpPr>
          <p:nvPr>
            <p:ph type="body" idx="1"/>
          </p:nvPr>
        </p:nvSpPr>
        <p:spPr/>
        <p:txBody>
          <a:bodyPr/>
          <a:lstStyle/>
          <a:p>
            <a:r>
              <a:rPr lang="en-US" altLang="en-US" sz="2400" dirty="0">
                <a:solidFill>
                  <a:srgbClr val="000000"/>
                </a:solidFill>
              </a:rPr>
              <a:t>Once the fill character is specified with </a:t>
            </a:r>
            <a:r>
              <a:rPr lang="en-US" altLang="en-US" sz="2400" dirty="0">
                <a:solidFill>
                  <a:srgbClr val="000000"/>
                </a:solidFill>
                <a:latin typeface="Consolas" panose="020B0609020204030204" pitchFamily="49" charset="0"/>
              </a:rPr>
              <a:t>setfill</a:t>
            </a:r>
            <a:r>
              <a:rPr lang="en-US" altLang="en-US" sz="2400" dirty="0">
                <a:solidFill>
                  <a:srgbClr val="000000"/>
                </a:solidFill>
              </a:rPr>
              <a:t>, it applies for all subsequent values that are displayed in fields wider than the value being displayed</a:t>
            </a:r>
          </a:p>
          <a:p>
            <a:pPr lvl="1"/>
            <a:r>
              <a:rPr lang="en-US" altLang="en-US" sz="2400" dirty="0">
                <a:solidFill>
                  <a:srgbClr val="000000"/>
                </a:solidFill>
                <a:latin typeface="Consolas" panose="020B0609020204030204" pitchFamily="49" charset="0"/>
              </a:rPr>
              <a:t>setfill</a:t>
            </a:r>
            <a:r>
              <a:rPr lang="en-US" altLang="en-US" sz="2400" dirty="0">
                <a:solidFill>
                  <a:srgbClr val="000000"/>
                </a:solidFill>
              </a:rPr>
              <a:t> is a sticky setting</a:t>
            </a:r>
          </a:p>
          <a:p>
            <a:r>
              <a:rPr lang="en-US" altLang="en-US" sz="2400" dirty="0">
                <a:solidFill>
                  <a:srgbClr val="000000"/>
                </a:solidFill>
              </a:rPr>
              <a:t>This is in contrast to </a:t>
            </a:r>
            <a:r>
              <a:rPr lang="en-US" altLang="en-US" sz="2400" dirty="0">
                <a:solidFill>
                  <a:srgbClr val="000000"/>
                </a:solidFill>
                <a:latin typeface="Consolas" panose="020B0609020204030204" pitchFamily="49" charset="0"/>
              </a:rPr>
              <a:t>setw</a:t>
            </a:r>
            <a:r>
              <a:rPr lang="en-US" altLang="en-US" sz="2400" dirty="0">
                <a:solidFill>
                  <a:srgbClr val="000000"/>
                </a:solidFill>
              </a:rPr>
              <a:t>, which applies only to the next value displayed</a:t>
            </a:r>
          </a:p>
          <a:p>
            <a:pPr lvl="1"/>
            <a:r>
              <a:rPr lang="en-US" altLang="en-US" sz="2400" dirty="0">
                <a:solidFill>
                  <a:srgbClr val="000000"/>
                </a:solidFill>
                <a:latin typeface="Consolas" panose="020B0609020204030204" pitchFamily="49" charset="0"/>
              </a:rPr>
              <a:t>setw</a:t>
            </a:r>
            <a:r>
              <a:rPr lang="en-US" altLang="en-US" sz="2400" dirty="0">
                <a:solidFill>
                  <a:srgbClr val="000000"/>
                </a:solidFill>
              </a:rPr>
              <a:t> is a nonsticky setting</a:t>
            </a:r>
          </a:p>
          <a:p>
            <a:r>
              <a:rPr lang="en-US" altLang="en-US" sz="2400" dirty="0">
                <a:solidFill>
                  <a:srgbClr val="000000"/>
                </a:solidFill>
              </a:rPr>
              <a:t>Line 30 calls </a:t>
            </a:r>
            <a:r>
              <a:rPr lang="en-US" altLang="en-US" sz="2400" dirty="0">
                <a:solidFill>
                  <a:srgbClr val="000000"/>
                </a:solidFill>
                <a:latin typeface="Consolas" panose="020B0609020204030204" pitchFamily="49" charset="0"/>
              </a:rPr>
              <a:t>ostringstream’s</a:t>
            </a:r>
            <a:r>
              <a:rPr lang="en-US" altLang="en-US" sz="2400" dirty="0">
                <a:solidFill>
                  <a:srgbClr val="000000"/>
                </a:solidFill>
              </a:rPr>
              <a:t> </a:t>
            </a:r>
            <a:r>
              <a:rPr lang="en-US" altLang="en-US" sz="2400" dirty="0">
                <a:solidFill>
                  <a:srgbClr val="000000"/>
                </a:solidFill>
                <a:latin typeface="Consolas" panose="020B0609020204030204" pitchFamily="49" charset="0"/>
              </a:rPr>
              <a:t>str</a:t>
            </a:r>
            <a:r>
              <a:rPr lang="en-US" altLang="en-US" sz="2400" dirty="0">
                <a:solidFill>
                  <a:srgbClr val="000000"/>
                </a:solidFill>
              </a:rPr>
              <a:t> member function to get the formatted </a:t>
            </a:r>
            <a:r>
              <a:rPr lang="en-US" altLang="en-US" sz="2400" dirty="0">
                <a:solidFill>
                  <a:srgbClr val="000000"/>
                </a:solidFill>
                <a:latin typeface="Consolas" panose="020B0609020204030204" pitchFamily="49" charset="0"/>
              </a:rPr>
              <a:t>string</a:t>
            </a:r>
            <a:r>
              <a:rPr lang="en-US" altLang="en-US" sz="2400" dirty="0">
                <a:solidFill>
                  <a:srgbClr val="000000"/>
                </a:solidFill>
              </a:rPr>
              <a:t>, which is returned to the client</a:t>
            </a:r>
            <a:r>
              <a:rPr lang="en-US" altLang="en-US" sz="2400" dirty="0" smtClean="0">
                <a:solidFill>
                  <a:srgbClr val="000000"/>
                </a:solidFill>
              </a:rPr>
              <a:t>.</a:t>
            </a:r>
            <a:endParaRPr lang="en-US" altLang="en-US" sz="2400" dirty="0">
              <a:solidFill>
                <a:srgbClr val="000000"/>
              </a:solidFill>
            </a:endParaRPr>
          </a:p>
        </p:txBody>
      </p:sp>
    </p:spTree>
    <p:extLst>
      <p:ext uri="{BB962C8B-B14F-4D97-AF65-F5344CB8AC3E}">
        <p14:creationId xmlns:p14="http://schemas.microsoft.com/office/powerpoint/2010/main" val="474792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Error-Prevention Tip 9.2</a:t>
            </a:r>
          </a:p>
        </p:txBody>
      </p:sp>
      <p:sp>
        <p:nvSpPr>
          <p:cNvPr id="3" name="Text Placeholder 2"/>
          <p:cNvSpPr>
            <a:spLocks noGrp="1"/>
          </p:cNvSpPr>
          <p:nvPr>
            <p:ph type="body" idx="1"/>
          </p:nvPr>
        </p:nvSpPr>
        <p:spPr/>
        <p:txBody>
          <a:bodyPr/>
          <a:lstStyle/>
          <a:p>
            <a:r>
              <a:rPr lang="en-IN" sz="2400" dirty="0">
                <a:latin typeface="+mn-lt"/>
              </a:rPr>
              <a:t>Each sticky setting (such as a fill character or precision) should be </a:t>
            </a:r>
            <a:r>
              <a:rPr lang="en-IN" sz="2400" b="1" dirty="0">
                <a:latin typeface="+mn-lt"/>
              </a:rPr>
              <a:t>restored</a:t>
            </a:r>
            <a:r>
              <a:rPr lang="en-IN" sz="2400" dirty="0">
                <a:latin typeface="+mn-lt"/>
              </a:rPr>
              <a:t> to its </a:t>
            </a:r>
            <a:r>
              <a:rPr lang="en-IN" sz="2400" dirty="0" smtClean="0">
                <a:latin typeface="+mn-lt"/>
              </a:rPr>
              <a:t>previous setting </a:t>
            </a:r>
            <a:r>
              <a:rPr lang="en-IN" sz="2400" dirty="0">
                <a:latin typeface="+mn-lt"/>
              </a:rPr>
              <a:t>when it’s no longer needed. Failure to do so may result in incorrectly </a:t>
            </a:r>
            <a:r>
              <a:rPr lang="en-IN" sz="2400" dirty="0" smtClean="0">
                <a:latin typeface="+mn-lt"/>
              </a:rPr>
              <a:t>formatted output </a:t>
            </a:r>
            <a:r>
              <a:rPr lang="en-IN" sz="2400" dirty="0">
                <a:latin typeface="+mn-lt"/>
              </a:rPr>
              <a:t>later in a program. Section 13.7.8 discusses how to reset the formatting for an </a:t>
            </a:r>
            <a:r>
              <a:rPr lang="en-IN" sz="2400" dirty="0" smtClean="0">
                <a:latin typeface="+mn-lt"/>
              </a:rPr>
              <a:t>output stream</a:t>
            </a:r>
            <a:r>
              <a:rPr lang="en-IN" sz="2400" dirty="0">
                <a:latin typeface="+mn-lt"/>
              </a:rPr>
              <a:t>.</a:t>
            </a:r>
          </a:p>
        </p:txBody>
      </p:sp>
    </p:spTree>
    <p:extLst>
      <p:ext uri="{BB962C8B-B14F-4D97-AF65-F5344CB8AC3E}">
        <p14:creationId xmlns:p14="http://schemas.microsoft.com/office/powerpoint/2010/main" val="2118632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9.2.9 Time Class Member Function Tostandardstring</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a:defRPr/>
            </a:pPr>
            <a:r>
              <a:rPr lang="en-US" sz="2000" dirty="0">
                <a:solidFill>
                  <a:srgbClr val="000000"/>
                </a:solidFill>
                <a:latin typeface="Consolas" panose="020B0609020204030204" pitchFamily="49" charset="0"/>
              </a:rPr>
              <a:t>toStandardString</a:t>
            </a:r>
            <a:r>
              <a:rPr lang="en-US" sz="2000" dirty="0">
                <a:solidFill>
                  <a:srgbClr val="000000"/>
                </a:solidFill>
                <a:latin typeface="+mn-lt"/>
              </a:rPr>
              <a:t> returns a </a:t>
            </a:r>
            <a:r>
              <a:rPr lang="en-US" sz="2000" dirty="0">
                <a:solidFill>
                  <a:srgbClr val="000000"/>
                </a:solidFill>
                <a:latin typeface="Consolas" panose="020B0609020204030204" pitchFamily="49" charset="0"/>
              </a:rPr>
              <a:t>string</a:t>
            </a:r>
            <a:r>
              <a:rPr lang="en-US" sz="2000" dirty="0">
                <a:solidFill>
                  <a:srgbClr val="000000"/>
                </a:solidFill>
                <a:latin typeface="+mn-lt"/>
              </a:rPr>
              <a:t> containing the time formatted as standard time with the hour, minute and second values separated by colons and followed by an </a:t>
            </a: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M </a:t>
            </a:r>
            <a:r>
              <a:rPr lang="en-US" sz="2000" dirty="0">
                <a:solidFill>
                  <a:srgbClr val="000000"/>
                </a:solidFill>
                <a:latin typeface="+mn-lt"/>
              </a:rPr>
              <a:t>or </a:t>
            </a:r>
            <a:r>
              <a:rPr lang="en-US" sz="2000" dirty="0" smtClean="0">
                <a:solidFill>
                  <a:srgbClr val="000000"/>
                </a:solidFill>
                <a:latin typeface="+mn-lt"/>
              </a:rPr>
              <a:t>P</a:t>
            </a:r>
            <a:r>
              <a:rPr lang="en-US" sz="100" dirty="0" smtClean="0">
                <a:solidFill>
                  <a:srgbClr val="000000"/>
                </a:solidFill>
                <a:latin typeface="+mn-lt"/>
              </a:rPr>
              <a:t> </a:t>
            </a:r>
            <a:r>
              <a:rPr lang="en-US" sz="2000" dirty="0" smtClean="0">
                <a:solidFill>
                  <a:srgbClr val="000000"/>
                </a:solidFill>
                <a:latin typeface="+mn-lt"/>
              </a:rPr>
              <a:t>M indicator</a:t>
            </a:r>
            <a:endParaRPr lang="en-US" sz="2000" dirty="0">
              <a:solidFill>
                <a:srgbClr val="000000"/>
              </a:solidFill>
              <a:latin typeface="+mn-lt"/>
            </a:endParaRPr>
          </a:p>
          <a:p>
            <a:pPr lvl="1">
              <a:defRPr/>
            </a:pPr>
            <a:r>
              <a:rPr lang="en-US" sz="2000" dirty="0">
                <a:solidFill>
                  <a:srgbClr val="000000"/>
                </a:solidFill>
                <a:latin typeface="+mn-lt"/>
              </a:rPr>
              <a:t>10:54:27 </a:t>
            </a:r>
            <a:r>
              <a:rPr lang="en-US" sz="2000" dirty="0">
                <a:solidFill>
                  <a:srgbClr val="000000"/>
                </a:solidFill>
              </a:rPr>
              <a:t>A</a:t>
            </a:r>
            <a:r>
              <a:rPr lang="en-US" sz="100" dirty="0">
                <a:solidFill>
                  <a:srgbClr val="000000"/>
                </a:solidFill>
              </a:rPr>
              <a:t> </a:t>
            </a:r>
            <a:r>
              <a:rPr lang="en-US" sz="2000" dirty="0">
                <a:solidFill>
                  <a:srgbClr val="000000"/>
                </a:solidFill>
              </a:rPr>
              <a:t>M</a:t>
            </a:r>
            <a:r>
              <a:rPr lang="en-US" sz="2000" dirty="0" smtClean="0">
                <a:solidFill>
                  <a:srgbClr val="000000"/>
                </a:solidFill>
                <a:latin typeface="+mn-lt"/>
              </a:rPr>
              <a:t> </a:t>
            </a:r>
            <a:r>
              <a:rPr lang="en-US" sz="2000" dirty="0">
                <a:solidFill>
                  <a:srgbClr val="000000"/>
                </a:solidFill>
                <a:latin typeface="+mn-lt"/>
              </a:rPr>
              <a:t>and 1:27:06 </a:t>
            </a:r>
            <a:r>
              <a:rPr lang="en-US" sz="2000" dirty="0" smtClean="0">
                <a:solidFill>
                  <a:srgbClr val="000000"/>
                </a:solidFill>
                <a:latin typeface="+mn-lt"/>
              </a:rPr>
              <a:t>P</a:t>
            </a:r>
            <a:r>
              <a:rPr lang="en-US" sz="100" dirty="0" smtClean="0">
                <a:solidFill>
                  <a:srgbClr val="000000"/>
                </a:solidFill>
                <a:latin typeface="+mn-lt"/>
              </a:rPr>
              <a:t> </a:t>
            </a:r>
            <a:r>
              <a:rPr lang="en-US" sz="2000" dirty="0" smtClean="0">
                <a:solidFill>
                  <a:srgbClr val="000000"/>
                </a:solidFill>
                <a:latin typeface="+mn-lt"/>
              </a:rPr>
              <a:t>M</a:t>
            </a:r>
            <a:endParaRPr lang="en-US" sz="2000" dirty="0">
              <a:solidFill>
                <a:srgbClr val="000000"/>
              </a:solidFill>
              <a:latin typeface="+mn-lt"/>
            </a:endParaRPr>
          </a:p>
          <a:p>
            <a:r>
              <a:rPr lang="en-US" sz="2000" dirty="0">
                <a:solidFill>
                  <a:srgbClr val="000000"/>
                </a:solidFill>
                <a:latin typeface="+mn-lt"/>
              </a:rPr>
              <a:t>Line 36 uses the conditional operator </a:t>
            </a:r>
            <a:r>
              <a:rPr lang="en-US" sz="2000" dirty="0" smtClean="0">
                <a:solidFill>
                  <a:srgbClr val="000000"/>
                </a:solidFill>
                <a:latin typeface="+mn-lt"/>
              </a:rPr>
              <a:t>(</a:t>
            </a:r>
            <a:r>
              <a:rPr lang="en-US" sz="2000" dirty="0" smtClean="0">
                <a:solidFill>
                  <a:srgbClr val="000000"/>
                </a:solidFill>
                <a:latin typeface="Consolas" panose="020B0609020204030204" pitchFamily="49" charset="0"/>
              </a:rPr>
              <a:t>?:</a:t>
            </a:r>
            <a:r>
              <a:rPr lang="en-US" sz="2000" dirty="0" smtClean="0">
                <a:solidFill>
                  <a:srgbClr val="000000"/>
                </a:solidFill>
                <a:latin typeface="+mn-lt"/>
              </a:rPr>
              <a:t>) </a:t>
            </a:r>
            <a:r>
              <a:rPr lang="en-US" sz="2000" dirty="0">
                <a:solidFill>
                  <a:srgbClr val="000000"/>
                </a:solidFill>
                <a:latin typeface="+mn-lt"/>
              </a:rPr>
              <a:t>to determine the value of hour to be displayed—if the hour is 0 or 12 </a:t>
            </a:r>
            <a:r>
              <a:rPr lang="en-US" sz="2000" dirty="0" smtClean="0">
                <a:solidFill>
                  <a:srgbClr val="000000"/>
                </a:solidFill>
                <a:latin typeface="+mn-lt"/>
              </a:rPr>
              <a:t>(</a:t>
            </a:r>
            <a:r>
              <a:rPr lang="en-US" sz="2000" dirty="0">
                <a:solidFill>
                  <a:srgbClr val="000000"/>
                </a:solidFill>
              </a:rPr>
              <a:t>A</a:t>
            </a:r>
            <a:r>
              <a:rPr lang="en-US" sz="100" dirty="0">
                <a:solidFill>
                  <a:srgbClr val="000000"/>
                </a:solidFill>
              </a:rPr>
              <a:t> </a:t>
            </a:r>
            <a:r>
              <a:rPr lang="en-US" sz="2000" dirty="0">
                <a:solidFill>
                  <a:srgbClr val="000000"/>
                </a:solidFill>
              </a:rPr>
              <a:t>M</a:t>
            </a:r>
            <a:r>
              <a:rPr lang="en-US" sz="2000" dirty="0" smtClean="0">
                <a:solidFill>
                  <a:srgbClr val="000000"/>
                </a:solidFill>
                <a:latin typeface="+mn-lt"/>
              </a:rPr>
              <a:t> </a:t>
            </a:r>
            <a:r>
              <a:rPr lang="en-US" sz="2000" dirty="0">
                <a:solidFill>
                  <a:srgbClr val="000000"/>
                </a:solidFill>
                <a:latin typeface="+mn-lt"/>
              </a:rPr>
              <a:t>or </a:t>
            </a:r>
            <a:r>
              <a:rPr lang="en-US" sz="2000" dirty="0" smtClean="0">
                <a:solidFill>
                  <a:srgbClr val="000000"/>
                </a:solidFill>
                <a:latin typeface="+mn-lt"/>
              </a:rPr>
              <a:t>P</a:t>
            </a:r>
            <a:r>
              <a:rPr lang="en-US" sz="100" dirty="0" smtClean="0">
                <a:solidFill>
                  <a:srgbClr val="000000"/>
                </a:solidFill>
                <a:latin typeface="+mn-lt"/>
              </a:rPr>
              <a:t> </a:t>
            </a:r>
            <a:r>
              <a:rPr lang="en-US" sz="2000" dirty="0" smtClean="0">
                <a:solidFill>
                  <a:srgbClr val="000000"/>
                </a:solidFill>
                <a:latin typeface="+mn-lt"/>
              </a:rPr>
              <a:t>M</a:t>
            </a:r>
            <a:r>
              <a:rPr lang="en-US" sz="2000" dirty="0">
                <a:solidFill>
                  <a:srgbClr val="000000"/>
                </a:solidFill>
                <a:latin typeface="+mn-lt"/>
              </a:rPr>
              <a:t>, respectively), it appears as 12; otherwise, we use the remainder operator </a:t>
            </a:r>
            <a:r>
              <a:rPr lang="en-US" sz="2000" dirty="0" smtClean="0">
                <a:solidFill>
                  <a:srgbClr val="000000"/>
                </a:solidFill>
                <a:latin typeface="+mn-lt"/>
              </a:rPr>
              <a:t>(</a:t>
            </a:r>
            <a:r>
              <a:rPr lang="en-US" sz="2000" dirty="0" smtClean="0">
                <a:solidFill>
                  <a:srgbClr val="000000"/>
                </a:solidFill>
                <a:latin typeface="Consolas" panose="020B0609020204030204" pitchFamily="49" charset="0"/>
              </a:rPr>
              <a:t>%</a:t>
            </a:r>
            <a:r>
              <a:rPr lang="en-US" sz="2000" dirty="0" smtClean="0">
                <a:solidFill>
                  <a:srgbClr val="000000"/>
                </a:solidFill>
                <a:latin typeface="+mn-lt"/>
              </a:rPr>
              <a:t>) </a:t>
            </a:r>
            <a:r>
              <a:rPr lang="en-US" sz="2000" dirty="0">
                <a:solidFill>
                  <a:srgbClr val="000000"/>
                </a:solidFill>
                <a:latin typeface="+mn-lt"/>
              </a:rPr>
              <a:t>to have the hour appear as a value from 1 to </a:t>
            </a:r>
            <a:r>
              <a:rPr lang="en-US" sz="2000" dirty="0" smtClean="0">
                <a:solidFill>
                  <a:srgbClr val="000000"/>
                </a:solidFill>
                <a:latin typeface="+mn-lt"/>
              </a:rPr>
              <a:t>11</a:t>
            </a:r>
          </a:p>
          <a:p>
            <a:pPr>
              <a:defRPr/>
            </a:pPr>
            <a:r>
              <a:rPr lang="en-US" sz="2000" dirty="0">
                <a:solidFill>
                  <a:srgbClr val="000000"/>
                </a:solidFill>
                <a:latin typeface="+mn-lt"/>
              </a:rPr>
              <a:t>The conditional operator in line 38 determines whether </a:t>
            </a:r>
            <a:r>
              <a:rPr lang="en-US" sz="2000" dirty="0">
                <a:solidFill>
                  <a:srgbClr val="000000"/>
                </a:solidFill>
              </a:rPr>
              <a:t>A</a:t>
            </a:r>
            <a:r>
              <a:rPr lang="en-US" sz="100" dirty="0">
                <a:solidFill>
                  <a:srgbClr val="000000"/>
                </a:solidFill>
              </a:rPr>
              <a:t> </a:t>
            </a:r>
            <a:r>
              <a:rPr lang="en-US" sz="2000" dirty="0">
                <a:solidFill>
                  <a:srgbClr val="000000"/>
                </a:solidFill>
              </a:rPr>
              <a:t>M</a:t>
            </a:r>
            <a:r>
              <a:rPr lang="en-US" sz="2000" dirty="0" smtClean="0">
                <a:solidFill>
                  <a:srgbClr val="000000"/>
                </a:solidFill>
                <a:latin typeface="+mn-lt"/>
              </a:rPr>
              <a:t> </a:t>
            </a:r>
            <a:r>
              <a:rPr lang="en-US" sz="2000" dirty="0">
                <a:solidFill>
                  <a:srgbClr val="000000"/>
                </a:solidFill>
                <a:latin typeface="+mn-lt"/>
              </a:rPr>
              <a:t>or </a:t>
            </a:r>
            <a:r>
              <a:rPr lang="en-US" sz="2000" dirty="0" smtClean="0">
                <a:solidFill>
                  <a:srgbClr val="000000"/>
                </a:solidFill>
                <a:latin typeface="+mn-lt"/>
              </a:rPr>
              <a:t>P</a:t>
            </a:r>
            <a:r>
              <a:rPr lang="en-US" sz="100" dirty="0" smtClean="0">
                <a:solidFill>
                  <a:srgbClr val="000000"/>
                </a:solidFill>
                <a:latin typeface="+mn-lt"/>
              </a:rPr>
              <a:t> </a:t>
            </a:r>
            <a:r>
              <a:rPr lang="en-US" sz="2000" dirty="0" smtClean="0">
                <a:solidFill>
                  <a:srgbClr val="000000"/>
                </a:solidFill>
                <a:latin typeface="+mn-lt"/>
              </a:rPr>
              <a:t>M </a:t>
            </a:r>
            <a:r>
              <a:rPr lang="en-US" sz="2000" dirty="0">
                <a:solidFill>
                  <a:srgbClr val="000000"/>
                </a:solidFill>
                <a:latin typeface="+mn-lt"/>
              </a:rPr>
              <a:t>will be displayed</a:t>
            </a:r>
            <a:r>
              <a:rPr lang="en-US" sz="2000" dirty="0" smtClean="0">
                <a:solidFill>
                  <a:srgbClr val="000000"/>
                </a:solidFill>
                <a:latin typeface="+mn-lt"/>
              </a:rPr>
              <a:t>.</a:t>
            </a:r>
            <a:endParaRPr lang="en-US" sz="2000" dirty="0">
              <a:solidFill>
                <a:srgbClr val="000000"/>
              </a:solidFill>
              <a:latin typeface="+mn-lt"/>
            </a:endParaRPr>
          </a:p>
          <a:p>
            <a:pPr>
              <a:defRPr/>
            </a:pPr>
            <a:r>
              <a:rPr lang="en-US" sz="2000" dirty="0">
                <a:solidFill>
                  <a:srgbClr val="000000"/>
                </a:solidFill>
                <a:latin typeface="+mn-lt"/>
              </a:rPr>
              <a:t>Line 39 calls </a:t>
            </a:r>
            <a:r>
              <a:rPr lang="en-US" sz="2000" dirty="0">
                <a:solidFill>
                  <a:srgbClr val="000000"/>
                </a:solidFill>
                <a:latin typeface="Consolas" panose="020B0609020204030204" pitchFamily="49" charset="0"/>
              </a:rPr>
              <a:t>ostringstream’s</a:t>
            </a:r>
            <a:r>
              <a:rPr lang="en-US" sz="2000" dirty="0">
                <a:solidFill>
                  <a:srgbClr val="000000"/>
                </a:solidFill>
                <a:latin typeface="+mn-lt"/>
              </a:rPr>
              <a:t> </a:t>
            </a:r>
            <a:r>
              <a:rPr lang="en-US" sz="2000" dirty="0">
                <a:solidFill>
                  <a:srgbClr val="000000"/>
                </a:solidFill>
                <a:latin typeface="Consolas" panose="020B0609020204030204" pitchFamily="49" charset="0"/>
              </a:rPr>
              <a:t>str</a:t>
            </a:r>
            <a:r>
              <a:rPr lang="en-US" sz="2000" dirty="0">
                <a:solidFill>
                  <a:srgbClr val="000000"/>
                </a:solidFill>
                <a:latin typeface="+mn-lt"/>
              </a:rPr>
              <a:t> member function to return the formatted string</a:t>
            </a:r>
          </a:p>
        </p:txBody>
      </p:sp>
    </p:spTree>
    <p:extLst>
      <p:ext uri="{BB962C8B-B14F-4D97-AF65-F5344CB8AC3E}">
        <p14:creationId xmlns:p14="http://schemas.microsoft.com/office/powerpoint/2010/main" val="6449177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66760" cy="707856"/>
          </a:xfrm>
        </p:spPr>
        <p:txBody>
          <a:bodyPr wrap="square" tIns="91425" anchor="b">
            <a:spAutoFit/>
          </a:bodyPr>
          <a:lstStyle/>
          <a:p>
            <a:pPr lvl="0">
              <a:spcBef>
                <a:spcPct val="0"/>
              </a:spcBef>
              <a:buClrTx/>
              <a:defRPr/>
            </a:pPr>
            <a:r>
              <a:rPr lang="en-US" kern="1200" dirty="0" smtClean="0">
                <a:latin typeface="Times New Roman" panose="02020603050405020304" pitchFamily="18" charset="0"/>
                <a:ea typeface="+mj-ea"/>
                <a:cs typeface="+mj-cs"/>
              </a:rPr>
              <a:t>9.2.10 Implicitly Inlining Member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mn-ea"/>
                <a:cs typeface="+mn-cs"/>
              </a:rPr>
              <a:t>If </a:t>
            </a:r>
            <a:r>
              <a:rPr lang="en-US" sz="2400" kern="1200" dirty="0">
                <a:solidFill>
                  <a:srgbClr val="000000"/>
                </a:solidFill>
                <a:latin typeface="Arial (Body)"/>
                <a:ea typeface="+mn-ea"/>
                <a:cs typeface="+mn-cs"/>
              </a:rPr>
              <a:t>a member function is defined in the class’s body, the compiler attempts to inline calls to the member function.</a:t>
            </a:r>
          </a:p>
        </p:txBody>
      </p:sp>
    </p:spTree>
    <p:extLst>
      <p:ext uri="{BB962C8B-B14F-4D97-AF65-F5344CB8AC3E}">
        <p14:creationId xmlns:p14="http://schemas.microsoft.com/office/powerpoint/2010/main" val="31665090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Performance Tip 9.1</a:t>
            </a:r>
          </a:p>
        </p:txBody>
      </p:sp>
      <p:sp>
        <p:nvSpPr>
          <p:cNvPr id="5" name="Text Placeholder 4"/>
          <p:cNvSpPr>
            <a:spLocks noGrp="1"/>
          </p:cNvSpPr>
          <p:nvPr>
            <p:ph type="body" idx="1"/>
          </p:nvPr>
        </p:nvSpPr>
        <p:spPr/>
        <p:txBody>
          <a:bodyPr/>
          <a:lstStyle/>
          <a:p>
            <a:pPr marL="0" indent="0">
              <a:buNone/>
            </a:pPr>
            <a:r>
              <a:rPr lang="en-IN" sz="2400" dirty="0">
                <a:latin typeface="+mn-lt"/>
              </a:rPr>
              <a:t>Defining a member function </a:t>
            </a:r>
            <a:r>
              <a:rPr lang="en-IN" sz="2400" b="1" dirty="0">
                <a:latin typeface="+mn-lt"/>
              </a:rPr>
              <a:t>inside</a:t>
            </a:r>
            <a:r>
              <a:rPr lang="en-IN" sz="2400" dirty="0">
                <a:latin typeface="+mn-lt"/>
              </a:rPr>
              <a:t> the class definition inlines the member function (</a:t>
            </a:r>
            <a:r>
              <a:rPr lang="en-IN" sz="2400" dirty="0" smtClean="0">
                <a:latin typeface="+mn-lt"/>
              </a:rPr>
              <a:t>if the </a:t>
            </a:r>
            <a:r>
              <a:rPr lang="en-IN" sz="2400" dirty="0">
                <a:latin typeface="+mn-lt"/>
              </a:rPr>
              <a:t>compiler chooses to do so). This can improve performance.</a:t>
            </a:r>
          </a:p>
        </p:txBody>
      </p:sp>
    </p:spTree>
    <p:extLst>
      <p:ext uri="{BB962C8B-B14F-4D97-AF65-F5344CB8AC3E}">
        <p14:creationId xmlns:p14="http://schemas.microsoft.com/office/powerpoint/2010/main" val="2776469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smtClean="0"/>
              <a:t>Outline </a:t>
            </a:r>
            <a:r>
              <a:rPr lang="en-IN" sz="2000" b="0" dirty="0" smtClean="0"/>
              <a:t>(1 of 6)</a:t>
            </a:r>
            <a:endParaRPr lang="en-IN" sz="2000" b="0" dirty="0"/>
          </a:p>
        </p:txBody>
      </p:sp>
      <p:sp>
        <p:nvSpPr>
          <p:cNvPr id="3" name="Text Placeholder 2"/>
          <p:cNvSpPr>
            <a:spLocks noGrp="1"/>
          </p:cNvSpPr>
          <p:nvPr>
            <p:ph type="body" idx="1"/>
          </p:nvPr>
        </p:nvSpPr>
        <p:spPr>
          <a:xfrm>
            <a:off x="457200" y="1600200"/>
            <a:ext cx="8473440" cy="4739640"/>
          </a:xfrm>
        </p:spPr>
        <p:txBody>
          <a:bodyPr/>
          <a:lstStyle/>
          <a:p>
            <a:pPr marL="0" indent="0">
              <a:buNone/>
            </a:pPr>
            <a:r>
              <a:rPr lang="en-IN" sz="2400" b="1" dirty="0">
                <a:solidFill>
                  <a:schemeClr val="tx2"/>
                </a:solidFill>
                <a:latin typeface="+mn-lt"/>
              </a:rPr>
              <a:t>9.1</a:t>
            </a:r>
            <a:r>
              <a:rPr lang="en-IN" sz="2400" b="1" dirty="0">
                <a:latin typeface="+mn-lt"/>
              </a:rPr>
              <a:t> </a:t>
            </a:r>
            <a:r>
              <a:rPr lang="en-IN" sz="2400" dirty="0" smtClean="0">
                <a:latin typeface="+mn-lt"/>
              </a:rPr>
              <a:t>Introduction</a:t>
            </a:r>
          </a:p>
          <a:p>
            <a:pPr marL="0" indent="0">
              <a:buNone/>
            </a:pPr>
            <a:r>
              <a:rPr lang="en-IN" sz="2400" b="1" dirty="0">
                <a:solidFill>
                  <a:schemeClr val="tx2"/>
                </a:solidFill>
                <a:latin typeface="+mn-lt"/>
              </a:rPr>
              <a:t>9.2</a:t>
            </a:r>
            <a:r>
              <a:rPr lang="en-IN" sz="2400" b="1" dirty="0">
                <a:latin typeface="+mn-lt"/>
              </a:rPr>
              <a:t> </a:t>
            </a:r>
            <a:r>
              <a:rPr lang="en-IN" sz="2400" dirty="0">
                <a:latin typeface="Consolas" panose="020B0609020204030204" pitchFamily="49" charset="0"/>
              </a:rPr>
              <a:t>Time</a:t>
            </a:r>
            <a:r>
              <a:rPr lang="en-IN" sz="2400" dirty="0">
                <a:latin typeface="+mn-lt"/>
              </a:rPr>
              <a:t> Class Case Study: </a:t>
            </a:r>
            <a:r>
              <a:rPr lang="en-IN" sz="2400" dirty="0" smtClean="0">
                <a:latin typeface="+mn-lt"/>
              </a:rPr>
              <a:t>Separating Interface </a:t>
            </a:r>
            <a:r>
              <a:rPr lang="en-IN" sz="2400" dirty="0">
                <a:latin typeface="+mn-lt"/>
              </a:rPr>
              <a:t>from </a:t>
            </a:r>
            <a:r>
              <a:rPr lang="en-IN" sz="2400" dirty="0" smtClean="0">
                <a:latin typeface="+mn-lt"/>
              </a:rPr>
              <a:t>Implementation</a:t>
            </a:r>
          </a:p>
          <a:p>
            <a:pPr marL="741600" lvl="1" indent="-284400">
              <a:buNone/>
            </a:pPr>
            <a:r>
              <a:rPr lang="en-IN" sz="2400" dirty="0">
                <a:solidFill>
                  <a:schemeClr val="tx2"/>
                </a:solidFill>
                <a:latin typeface="+mn-lt"/>
              </a:rPr>
              <a:t>9.2.1 </a:t>
            </a:r>
            <a:r>
              <a:rPr lang="en-IN" sz="2400" dirty="0">
                <a:latin typeface="+mn-lt"/>
              </a:rPr>
              <a:t>Interface of a </a:t>
            </a:r>
            <a:r>
              <a:rPr lang="en-IN" sz="2400" dirty="0" smtClean="0">
                <a:latin typeface="+mn-lt"/>
              </a:rPr>
              <a:t>Class</a:t>
            </a:r>
          </a:p>
          <a:p>
            <a:pPr marL="741600" lvl="1" indent="-284400">
              <a:buNone/>
            </a:pPr>
            <a:r>
              <a:rPr lang="en-IN" sz="2400" dirty="0">
                <a:solidFill>
                  <a:schemeClr val="tx2"/>
                </a:solidFill>
                <a:latin typeface="+mn-lt"/>
              </a:rPr>
              <a:t>9.2.2 </a:t>
            </a:r>
            <a:r>
              <a:rPr lang="en-IN" sz="2400" dirty="0">
                <a:latin typeface="+mn-lt"/>
              </a:rPr>
              <a:t>Separating the Interface from </a:t>
            </a:r>
            <a:r>
              <a:rPr lang="en-IN" sz="2400" dirty="0" smtClean="0">
                <a:latin typeface="+mn-lt"/>
              </a:rPr>
              <a:t>the Implementation</a:t>
            </a:r>
            <a:endParaRPr lang="en-IN" sz="2400" dirty="0">
              <a:latin typeface="+mn-lt"/>
            </a:endParaRPr>
          </a:p>
          <a:p>
            <a:pPr marL="741600" lvl="1" indent="-284400">
              <a:buNone/>
            </a:pPr>
            <a:r>
              <a:rPr lang="en-IN" sz="2400" dirty="0">
                <a:solidFill>
                  <a:schemeClr val="tx2"/>
                </a:solidFill>
                <a:latin typeface="+mn-lt"/>
              </a:rPr>
              <a:t>9.2.3 </a:t>
            </a:r>
            <a:r>
              <a:rPr lang="en-IN" sz="2400" dirty="0">
                <a:latin typeface="Consolas" panose="020B0609020204030204" pitchFamily="49" charset="0"/>
              </a:rPr>
              <a:t>Time</a:t>
            </a:r>
            <a:r>
              <a:rPr lang="en-IN" sz="2400" dirty="0">
                <a:latin typeface="+mn-lt"/>
              </a:rPr>
              <a:t> Class Definition</a:t>
            </a:r>
          </a:p>
          <a:p>
            <a:pPr marL="741600" lvl="1" indent="-284400">
              <a:buNone/>
            </a:pPr>
            <a:r>
              <a:rPr lang="en-IN" sz="2400" dirty="0">
                <a:solidFill>
                  <a:schemeClr val="tx2"/>
                </a:solidFill>
                <a:latin typeface="+mn-lt"/>
              </a:rPr>
              <a:t>9.2.4 </a:t>
            </a:r>
            <a:r>
              <a:rPr lang="en-IN" sz="2400" dirty="0">
                <a:latin typeface="Consolas" panose="020B0609020204030204" pitchFamily="49" charset="0"/>
              </a:rPr>
              <a:t>Time</a:t>
            </a:r>
            <a:r>
              <a:rPr lang="en-IN" sz="2400" dirty="0">
                <a:latin typeface="+mn-lt"/>
              </a:rPr>
              <a:t> Class Member Functions</a:t>
            </a:r>
          </a:p>
          <a:p>
            <a:pPr marL="741600" lvl="1" indent="-284400">
              <a:buNone/>
            </a:pPr>
            <a:r>
              <a:rPr lang="en-IN" sz="2400" dirty="0">
                <a:solidFill>
                  <a:schemeClr val="tx2"/>
                </a:solidFill>
                <a:latin typeface="+mn-lt"/>
              </a:rPr>
              <a:t>9.2.5 </a:t>
            </a:r>
            <a:r>
              <a:rPr lang="en-IN" sz="2400" dirty="0">
                <a:latin typeface="+mn-lt"/>
              </a:rPr>
              <a:t>Scope Resolution Operator (</a:t>
            </a:r>
            <a:r>
              <a:rPr lang="en-IN" sz="2400" dirty="0">
                <a:latin typeface="Consolas" panose="020B0609020204030204" pitchFamily="49" charset="0"/>
              </a:rPr>
              <a:t>::</a:t>
            </a:r>
            <a:r>
              <a:rPr lang="en-IN" sz="2400" dirty="0">
                <a:latin typeface="+mn-lt"/>
              </a:rPr>
              <a:t>)</a:t>
            </a:r>
          </a:p>
          <a:p>
            <a:pPr marL="741600" lvl="1" indent="-284400">
              <a:buNone/>
            </a:pPr>
            <a:r>
              <a:rPr lang="en-IN" sz="2400" dirty="0">
                <a:solidFill>
                  <a:schemeClr val="tx2"/>
                </a:solidFill>
                <a:latin typeface="+mn-lt"/>
              </a:rPr>
              <a:t>9.2.6</a:t>
            </a:r>
            <a:r>
              <a:rPr lang="en-IN" sz="2400" dirty="0">
                <a:latin typeface="+mn-lt"/>
              </a:rPr>
              <a:t> Including the Class Header in </a:t>
            </a:r>
            <a:r>
              <a:rPr lang="en-IN" sz="2400" dirty="0" smtClean="0">
                <a:latin typeface="+mn-lt"/>
              </a:rPr>
              <a:t>the Source-Code File</a:t>
            </a:r>
            <a:endParaRPr lang="en-IN" sz="2400" dirty="0">
              <a:latin typeface="+mn-lt"/>
            </a:endParaRPr>
          </a:p>
        </p:txBody>
      </p:sp>
    </p:spTree>
    <p:extLst>
      <p:ext uri="{BB962C8B-B14F-4D97-AF65-F5344CB8AC3E}">
        <p14:creationId xmlns:p14="http://schemas.microsoft.com/office/powerpoint/2010/main" val="3356603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Software Engineering Observation 9.1</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Only the simplest and most stable member functions (i.e., whose implementations </a:t>
            </a:r>
            <a:r>
              <a:rPr lang="en-IN" sz="2400" dirty="0" smtClean="0">
                <a:latin typeface="+mn-lt"/>
              </a:rPr>
              <a:t>are unlikely </a:t>
            </a:r>
            <a:r>
              <a:rPr lang="en-IN" sz="2400" dirty="0">
                <a:latin typeface="+mn-lt"/>
              </a:rPr>
              <a:t>to change) should be defined in the class header, because every change to </a:t>
            </a:r>
            <a:r>
              <a:rPr lang="en-IN" sz="2400" dirty="0" smtClean="0">
                <a:latin typeface="+mn-lt"/>
              </a:rPr>
              <a:t>the header </a:t>
            </a:r>
            <a:r>
              <a:rPr lang="en-IN" sz="2400" dirty="0">
                <a:latin typeface="+mn-lt"/>
              </a:rPr>
              <a:t>requires you to recompile every source-code file that’s dependent on that header (</a:t>
            </a:r>
            <a:r>
              <a:rPr lang="en-IN" sz="2400" dirty="0" smtClean="0">
                <a:latin typeface="+mn-lt"/>
              </a:rPr>
              <a:t>a time-consuming </a:t>
            </a:r>
            <a:r>
              <a:rPr lang="en-IN" sz="2400" dirty="0">
                <a:latin typeface="+mn-lt"/>
              </a:rPr>
              <a:t>task in large systems).</a:t>
            </a:r>
          </a:p>
        </p:txBody>
      </p:sp>
    </p:spTree>
    <p:extLst>
      <p:ext uri="{BB962C8B-B14F-4D97-AF65-F5344CB8AC3E}">
        <p14:creationId xmlns:p14="http://schemas.microsoft.com/office/powerpoint/2010/main" val="23346569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351520" cy="70785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mj-ea"/>
                <a:cs typeface="+mj-cs"/>
              </a:rPr>
              <a:t>9.2.11 Implicitly Inlining Member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lstStyle/>
          <a:p>
            <a:pPr>
              <a:defRPr/>
            </a:pPr>
            <a:r>
              <a:rPr lang="en-US" sz="2400" dirty="0">
                <a:solidFill>
                  <a:srgbClr val="000000"/>
                </a:solidFill>
                <a:latin typeface="Consolas" panose="020B0609020204030204" pitchFamily="49" charset="0"/>
              </a:rPr>
              <a:t>toUniversalString</a:t>
            </a:r>
            <a:r>
              <a:rPr lang="en-US" sz="2400" dirty="0">
                <a:solidFill>
                  <a:srgbClr val="000000"/>
                </a:solidFill>
                <a:latin typeface="+mn-lt"/>
              </a:rPr>
              <a:t> and </a:t>
            </a:r>
            <a:r>
              <a:rPr lang="en-US" sz="2400" dirty="0">
                <a:solidFill>
                  <a:srgbClr val="000000"/>
                </a:solidFill>
                <a:latin typeface="Consolas" panose="020B0609020204030204" pitchFamily="49" charset="0"/>
              </a:rPr>
              <a:t>toStandardString</a:t>
            </a:r>
            <a:r>
              <a:rPr lang="en-US" sz="2400" dirty="0">
                <a:solidFill>
                  <a:srgbClr val="000000"/>
                </a:solidFill>
                <a:latin typeface="+mn-lt"/>
              </a:rPr>
              <a:t> take no arguments, because these member functions implicitly know that they’re to create </a:t>
            </a:r>
            <a:r>
              <a:rPr lang="en-US" sz="2400" dirty="0">
                <a:solidFill>
                  <a:srgbClr val="000000"/>
                </a:solidFill>
                <a:latin typeface="Consolas" panose="020B0609020204030204" pitchFamily="49" charset="0"/>
              </a:rPr>
              <a:t>string</a:t>
            </a:r>
            <a:r>
              <a:rPr lang="en-US" sz="2400" dirty="0">
                <a:solidFill>
                  <a:srgbClr val="000000"/>
                </a:solidFill>
                <a:latin typeface="+mn-lt"/>
              </a:rPr>
              <a:t> representations of the data for the particular </a:t>
            </a:r>
            <a:r>
              <a:rPr lang="en-US" sz="2400" dirty="0">
                <a:solidFill>
                  <a:srgbClr val="000000"/>
                </a:solidFill>
                <a:latin typeface="Consolas" panose="020B0609020204030204" pitchFamily="49" charset="0"/>
              </a:rPr>
              <a:t>Time</a:t>
            </a:r>
            <a:r>
              <a:rPr lang="en-US" sz="2400" dirty="0">
                <a:solidFill>
                  <a:srgbClr val="000000"/>
                </a:solidFill>
                <a:latin typeface="+mn-lt"/>
              </a:rPr>
              <a:t> object on which they’re invoked</a:t>
            </a:r>
          </a:p>
          <a:p>
            <a:pPr lvl="1">
              <a:defRPr/>
            </a:pPr>
            <a:r>
              <a:rPr lang="en-US" sz="2400" dirty="0">
                <a:solidFill>
                  <a:srgbClr val="000000"/>
                </a:solidFill>
                <a:latin typeface="+mn-lt"/>
              </a:rPr>
              <a:t>Can make member-function calls more concise than conventional function calls in procedural </a:t>
            </a:r>
            <a:r>
              <a:rPr lang="en-US" sz="2400" dirty="0" smtClean="0">
                <a:solidFill>
                  <a:srgbClr val="000000"/>
                </a:solidFill>
                <a:latin typeface="+mn-lt"/>
              </a:rPr>
              <a:t>programming</a:t>
            </a:r>
            <a:endParaRPr lang="en-US" sz="2400" dirty="0">
              <a:solidFill>
                <a:srgbClr val="000000"/>
              </a:solidFill>
              <a:latin typeface="+mn-lt"/>
            </a:endParaRPr>
          </a:p>
        </p:txBody>
      </p:sp>
    </p:spTree>
    <p:extLst>
      <p:ext uri="{BB962C8B-B14F-4D97-AF65-F5344CB8AC3E}">
        <p14:creationId xmlns:p14="http://schemas.microsoft.com/office/powerpoint/2010/main" val="4072266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Software Engineering Observation 9.2</a:t>
            </a:r>
          </a:p>
        </p:txBody>
      </p:sp>
      <p:sp>
        <p:nvSpPr>
          <p:cNvPr id="5" name="Text Placeholder 4"/>
          <p:cNvSpPr>
            <a:spLocks noGrp="1"/>
          </p:cNvSpPr>
          <p:nvPr>
            <p:ph type="body" idx="1"/>
          </p:nvPr>
        </p:nvSpPr>
        <p:spPr/>
        <p:txBody>
          <a:bodyPr/>
          <a:lstStyle/>
          <a:p>
            <a:pPr marL="0" indent="0">
              <a:buNone/>
            </a:pPr>
            <a:r>
              <a:rPr lang="en-IN" sz="2400" dirty="0">
                <a:latin typeface="+mn-lt"/>
              </a:rPr>
              <a:t>Using an object-oriented programming approach often requires fewer arguments </a:t>
            </a:r>
            <a:r>
              <a:rPr lang="en-IN" sz="2400" dirty="0" smtClean="0">
                <a:latin typeface="+mn-lt"/>
              </a:rPr>
              <a:t>when calling </a:t>
            </a:r>
            <a:r>
              <a:rPr lang="en-IN" sz="2400" dirty="0">
                <a:latin typeface="+mn-lt"/>
              </a:rPr>
              <a:t>functions. This benefit derives from the fact that encapsulating data members </a:t>
            </a:r>
            <a:r>
              <a:rPr lang="en-IN" sz="2400" dirty="0" smtClean="0">
                <a:latin typeface="+mn-lt"/>
              </a:rPr>
              <a:t>and member </a:t>
            </a:r>
            <a:r>
              <a:rPr lang="en-IN" sz="2400" dirty="0">
                <a:latin typeface="+mn-lt"/>
              </a:rPr>
              <a:t>functions within a class gives the member functions the right to access the </a:t>
            </a:r>
            <a:r>
              <a:rPr lang="en-IN" sz="2400" dirty="0" smtClean="0">
                <a:latin typeface="+mn-lt"/>
              </a:rPr>
              <a:t>data members</a:t>
            </a:r>
            <a:r>
              <a:rPr lang="en-IN" sz="2400" dirty="0">
                <a:latin typeface="+mn-lt"/>
              </a:rPr>
              <a:t>.</a:t>
            </a:r>
          </a:p>
        </p:txBody>
      </p:sp>
    </p:spTree>
    <p:extLst>
      <p:ext uri="{BB962C8B-B14F-4D97-AF65-F5344CB8AC3E}">
        <p14:creationId xmlns:p14="http://schemas.microsoft.com/office/powerpoint/2010/main" val="4057659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r>
              <a:rPr lang="en-IN" dirty="0"/>
              <a:t>Software Engineering Observation 9.3</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smtClean="0">
                <a:latin typeface="+mn-lt"/>
                <a:ea typeface="Tahoma" panose="020B0604030504040204" pitchFamily="34" charset="0"/>
                <a:cs typeface="Tahoma" panose="020B0604030504040204" pitchFamily="34" charset="0"/>
              </a:rPr>
              <a:t>Member functions are usually shorter than functions in non-object-oriented programs, because the data stored in data members have ideally been validated by a constructor or by member functions that store new data. Because the data is already in the object, the member-function calls often have no arguments or fewer arguments than function calls in non-object-oriented languages. Thus, the calls, the function definitions and the function prototypes are shorter. This improves many aspects of program development.</a:t>
            </a:r>
            <a:endParaRPr lang="en-IN" sz="2400" dirty="0">
              <a:latin typeface="+mn-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33671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Error-Prevention Tip 9.3</a:t>
            </a:r>
          </a:p>
        </p:txBody>
      </p:sp>
      <p:sp>
        <p:nvSpPr>
          <p:cNvPr id="5" name="Text Placeholder 4"/>
          <p:cNvSpPr>
            <a:spLocks noGrp="1"/>
          </p:cNvSpPr>
          <p:nvPr>
            <p:ph type="body" idx="1"/>
          </p:nvPr>
        </p:nvSpPr>
        <p:spPr/>
        <p:txBody>
          <a:bodyPr/>
          <a:lstStyle/>
          <a:p>
            <a:pPr marL="0" indent="0">
              <a:buNone/>
            </a:pPr>
            <a:r>
              <a:rPr lang="en-IN" sz="2400" dirty="0">
                <a:latin typeface="+mn-lt"/>
              </a:rPr>
              <a:t>The fact that member-function calls generally take either no arguments or fewer </a:t>
            </a:r>
            <a:r>
              <a:rPr lang="en-IN" sz="2400" dirty="0" smtClean="0">
                <a:latin typeface="+mn-lt"/>
              </a:rPr>
              <a:t>arguments than </a:t>
            </a:r>
            <a:r>
              <a:rPr lang="en-IN" sz="2400" dirty="0">
                <a:latin typeface="+mn-lt"/>
              </a:rPr>
              <a:t>conventional function calls in non-object-oriented languages reduces the </a:t>
            </a:r>
            <a:r>
              <a:rPr lang="en-IN" sz="2400" dirty="0" smtClean="0">
                <a:latin typeface="+mn-lt"/>
              </a:rPr>
              <a:t>likelihood of </a:t>
            </a:r>
            <a:r>
              <a:rPr lang="en-IN" sz="2400" dirty="0">
                <a:latin typeface="+mn-lt"/>
              </a:rPr>
              <a:t>passing the wrong arguments, the wrong types of arguments or the </a:t>
            </a:r>
            <a:r>
              <a:rPr lang="en-IN" sz="2400" dirty="0" smtClean="0">
                <a:latin typeface="+mn-lt"/>
              </a:rPr>
              <a:t>wrong number </a:t>
            </a:r>
            <a:r>
              <a:rPr lang="en-IN" sz="2400" dirty="0">
                <a:latin typeface="+mn-lt"/>
              </a:rPr>
              <a:t>of arguments.</a:t>
            </a:r>
          </a:p>
        </p:txBody>
      </p:sp>
    </p:spTree>
    <p:extLst>
      <p:ext uri="{BB962C8B-B14F-4D97-AF65-F5344CB8AC3E}">
        <p14:creationId xmlns:p14="http://schemas.microsoft.com/office/powerpoint/2010/main" val="3545601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9.2.12 Using Class Time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80018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Consolas" panose="020B0609020204030204" pitchFamily="49" charset="0"/>
                <a:ea typeface="+mn-ea"/>
                <a:cs typeface="+mn-cs"/>
              </a:rPr>
              <a:t>Time</a:t>
            </a:r>
            <a:r>
              <a:rPr lang="en-US" sz="2000" kern="1200" dirty="0">
                <a:solidFill>
                  <a:srgbClr val="000000"/>
                </a:solidFill>
                <a:latin typeface="Arial (Body)"/>
                <a:ea typeface="+mn-ea"/>
                <a:cs typeface="+mn-cs"/>
              </a:rPr>
              <a:t> can be used as a type in object, array, pointer and reference declarations as </a:t>
            </a:r>
            <a:r>
              <a:rPr lang="en-US" sz="2000" kern="1200" dirty="0" smtClean="0">
                <a:solidFill>
                  <a:srgbClr val="000000"/>
                </a:solidFill>
                <a:latin typeface="Arial (Body)"/>
                <a:ea typeface="+mn-ea"/>
                <a:cs typeface="+mn-cs"/>
              </a:rPr>
              <a:t>follows:</a:t>
            </a:r>
            <a:endParaRPr lang="en-US" sz="2000" kern="1200" dirty="0">
              <a:solidFill>
                <a:srgbClr val="000000"/>
              </a:solidFill>
              <a:latin typeface="Arial (Body)"/>
              <a:ea typeface="+mn-ea"/>
              <a:cs typeface="+mn-cs"/>
            </a:endParaRPr>
          </a:p>
        </p:txBody>
      </p:sp>
      <p:pic>
        <p:nvPicPr>
          <p:cNvPr id="6" name="Picture 5" descr="Computer code has 4 lines. The lines read as follows. Line 1. Time sunset semicolon forward slash forward slash object of type Time. Line 2. array left angle bracket Time comma 5 right angle bracket array Of Times semicolon forward slash forward slash array of 5 Time objects. Line 3. Time ampersand dinner Time R e f left brace sunset right brace semicolon forward slash forward slash reference to a Time object. Line 4. Time asterisk time P t r left brace ampersand sunset right brace semicolon forward slash forward slash pointer to a Time object."/>
          <p:cNvPicPr>
            <a:picLocks noChangeAspect="1"/>
          </p:cNvPicPr>
          <p:nvPr/>
        </p:nvPicPr>
        <p:blipFill>
          <a:blip r:embed="rId2"/>
          <a:stretch>
            <a:fillRect/>
          </a:stretch>
        </p:blipFill>
        <p:spPr>
          <a:xfrm>
            <a:off x="587709" y="2493204"/>
            <a:ext cx="8159081" cy="1518900"/>
          </a:xfrm>
          <a:prstGeom prst="rect">
            <a:avLst/>
          </a:prstGeom>
        </p:spPr>
      </p:pic>
      <p:sp>
        <p:nvSpPr>
          <p:cNvPr id="4" name="Text Placeholder 3"/>
          <p:cNvSpPr>
            <a:spLocks noGrp="1"/>
          </p:cNvSpPr>
          <p:nvPr>
            <p:ph type="body" idx="2"/>
          </p:nvPr>
        </p:nvSpPr>
        <p:spPr>
          <a:xfrm>
            <a:off x="457200" y="4129089"/>
            <a:ext cx="8229600" cy="1290636"/>
          </a:xfrm>
        </p:spPr>
        <p:txBody>
          <a:bodyPr/>
          <a:lstStyle/>
          <a:p>
            <a:pPr marL="255651" lvl="0" indent="-255651" fontAlgn="base">
              <a:spcAft>
                <a:spcPct val="0"/>
              </a:spcAft>
              <a:buFont typeface="Arial" panose="020B0604020202020204" pitchFamily="34" charset="0"/>
              <a:buChar char="•"/>
              <a:defRPr/>
            </a:pPr>
            <a:r>
              <a:rPr lang="en-US" sz="2000" kern="1200" dirty="0">
                <a:solidFill>
                  <a:srgbClr val="000000"/>
                </a:solidFill>
                <a:latin typeface="+mn-lt"/>
                <a:cs typeface="Times New Roman" pitchFamily="18" charset="0"/>
              </a:rPr>
              <a:t>Figure 9.3 uses class </a:t>
            </a:r>
            <a:r>
              <a:rPr lang="en-US" sz="2000" kern="1200" dirty="0">
                <a:solidFill>
                  <a:srgbClr val="000000"/>
                </a:solidFill>
                <a:latin typeface="Consolas" panose="020B0609020204030204" pitchFamily="49" charset="0"/>
                <a:cs typeface="Times New Roman" pitchFamily="18" charset="0"/>
              </a:rPr>
              <a:t>Time</a:t>
            </a:r>
          </a:p>
          <a:p>
            <a:pPr marL="255651" lvl="0" indent="-255651" fontAlgn="base">
              <a:spcAft>
                <a:spcPct val="0"/>
              </a:spcAft>
              <a:buFont typeface="Arial" panose="020B0604020202020204" pitchFamily="34" charset="0"/>
              <a:buChar char="•"/>
              <a:defRPr/>
            </a:pPr>
            <a:r>
              <a:rPr lang="en-US" sz="2000" kern="1200" dirty="0">
                <a:solidFill>
                  <a:srgbClr val="000000"/>
                </a:solidFill>
                <a:latin typeface="+mn-lt"/>
                <a:cs typeface="Times New Roman" pitchFamily="18" charset="0"/>
              </a:rPr>
              <a:t>Separating </a:t>
            </a:r>
            <a:r>
              <a:rPr lang="en-US" sz="2000" kern="1200" dirty="0">
                <a:solidFill>
                  <a:srgbClr val="000000"/>
                </a:solidFill>
                <a:latin typeface="Consolas" panose="020B0609020204030204" pitchFamily="49" charset="0"/>
                <a:cs typeface="Times New Roman" pitchFamily="18" charset="0"/>
              </a:rPr>
              <a:t>Time</a:t>
            </a:r>
            <a:r>
              <a:rPr lang="en-US" sz="2000" kern="1200" dirty="0">
                <a:solidFill>
                  <a:srgbClr val="000000"/>
                </a:solidFill>
                <a:latin typeface="+mn-lt"/>
                <a:cs typeface="Times New Roman" pitchFamily="18" charset="0"/>
              </a:rPr>
              <a:t>’s interface from the implementation of its member functions does not affect the way that this client code uses the </a:t>
            </a:r>
            <a:r>
              <a:rPr lang="en-US" sz="2000" kern="1200" dirty="0" smtClean="0">
                <a:solidFill>
                  <a:srgbClr val="000000"/>
                </a:solidFill>
                <a:latin typeface="+mn-lt"/>
                <a:cs typeface="Times New Roman" pitchFamily="18" charset="0"/>
              </a:rPr>
              <a:t>class</a:t>
            </a:r>
          </a:p>
        </p:txBody>
      </p:sp>
    </p:spTree>
    <p:extLst>
      <p:ext uri="{BB962C8B-B14F-4D97-AF65-F5344CB8AC3E}">
        <p14:creationId xmlns:p14="http://schemas.microsoft.com/office/powerpoint/2010/main" val="2947719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t>Figure 9.3 Program to Test Class </a:t>
            </a:r>
            <a:r>
              <a:rPr lang="en-US" dirty="0" smtClean="0">
                <a:latin typeface="Consolas" panose="020B0609020204030204" pitchFamily="49" charset="0"/>
              </a:rPr>
              <a:t>Time</a:t>
            </a:r>
            <a:r>
              <a:rPr lang="en-US" dirty="0" smtClean="0"/>
              <a:t> </a:t>
            </a:r>
            <a:r>
              <a:rPr lang="en-IN" sz="2000" b="0" dirty="0" smtClean="0"/>
              <a:t>(1 of 3)</a:t>
            </a:r>
            <a:endParaRPr lang="en-US" sz="2000" b="0" dirty="0">
              <a:latin typeface="Times New Roman" panose="02020603050405020304" pitchFamily="18" charset="0"/>
            </a:endParaRPr>
          </a:p>
        </p:txBody>
      </p:sp>
      <p:pic>
        <p:nvPicPr>
          <p:cNvPr id="4" name="Picture 3" descr="Computer code has 32 lines. The lines read as follows. Line 1. forward slash forward slash F i g period 9 period 3 colon f i g 0 9 underscore 03 period c p p. Line 2. forward slash forward slash Program to test class Time period. Line 3. forward slash forward slash NOTE colon This file must be compiled with Time period c p p period. Line 2 and Line 3 is highlighted. Line 4. hash include left angle bracket i o Stream right angle bracket. Line 5. hash include left angle bracket s t d except right angle bracket forward slash forward slash invalid underscore argument exception class. Line 6. hash include double quote Time period h double quote forward slash forward slash definition of class Time from Time period h. this line is highlighted. Line 7. using namespace s t d semicolon. Line 8. blank. Line 9. forward slash forward slash displays a Time in 24 hyphen hour and 12 hyphen hour formats. Line 10. void display Time left parenthesis c o n s t String ampersand message comma c o n s t Time ampersand time right parenthesis left brace. Line 11, indented once. c out left angle bracket left angle bracket message left angle bracket left angle bracket double quote back slash n Universal time colon double quote left angle bracket left angle bracket time period to Universal String left parenthesis right parenthesis. Line 12, indented twice. left angle bracket left angle bracket double quote back slash n Standard time colon double quote left angle bracket left angle bracket time period to standard String left parenthesis right parenthesis left angle bracket left angle bracket double quote back slash n back slash n double quote semicolon. Line 13. right brace. Line 14. blank. Line 15. i n t main left parenthesis right parenthesis left brace. Line 16, indented once. 1Time t semicolon forward slash forward slash instantiate object t of class Time. Line 17. blank. Line 18, indented once. display Time left parenthesis double quote Initial time colon double quote comma t right parenthesis semicolon forward slash forward slash display t single quotes initial value."/>
          <p:cNvPicPr>
            <a:picLocks noChangeAspect="1"/>
          </p:cNvPicPr>
          <p:nvPr/>
        </p:nvPicPr>
        <p:blipFill rotWithShape="1">
          <a:blip r:embed="rId2"/>
          <a:srcRect r="675" b="4679"/>
          <a:stretch/>
        </p:blipFill>
        <p:spPr>
          <a:xfrm>
            <a:off x="574681" y="1827720"/>
            <a:ext cx="7940669" cy="3896805"/>
          </a:xfrm>
          <a:prstGeom prst="rect">
            <a:avLst/>
          </a:prstGeom>
        </p:spPr>
      </p:pic>
    </p:spTree>
    <p:extLst>
      <p:ext uri="{BB962C8B-B14F-4D97-AF65-F5344CB8AC3E}">
        <p14:creationId xmlns:p14="http://schemas.microsoft.com/office/powerpoint/2010/main" val="806769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t>Figure 9.3 Program to Test Class </a:t>
            </a:r>
            <a:r>
              <a:rPr lang="en-US" dirty="0" smtClean="0">
                <a:latin typeface="Consolas" panose="020B0609020204030204" pitchFamily="49" charset="0"/>
              </a:rPr>
              <a:t>Time</a:t>
            </a:r>
            <a:r>
              <a:rPr lang="en-US" dirty="0" smtClean="0"/>
              <a:t> </a:t>
            </a:r>
            <a:r>
              <a:rPr lang="en-IN" sz="2000" b="0" dirty="0" smtClean="0"/>
              <a:t>(2 </a:t>
            </a:r>
            <a:r>
              <a:rPr lang="en-IN" sz="2000" b="0" dirty="0"/>
              <a:t>of 3</a:t>
            </a:r>
            <a:r>
              <a:rPr lang="en-IN" sz="2000" b="0" dirty="0" smtClean="0"/>
              <a:t>)</a:t>
            </a:r>
            <a:endParaRPr lang="en-US" b="0" dirty="0">
              <a:latin typeface="Times New Roman" panose="02020603050405020304" pitchFamily="18" charset="0"/>
            </a:endParaRPr>
          </a:p>
        </p:txBody>
      </p:sp>
      <p:pic>
        <p:nvPicPr>
          <p:cNvPr id="3" name="Picture 2" descr="The code continues. Line 19, indented once. t period set Time left parenthesis 13 comma 27 comma 6 right parenthesis semicolon forward slash forward slash change time. Line 20, indented once. display Time left parenthesis double quote After set Time colon double quote comma t right parenthesis semicolon forward slash forward slash display t single quotes new value. Line 21. blank. Line 22, indented once. forward slash forward slash attempt to set the time with invalid values. Line 23, indented once. try left brace. Line 24, indented twice. t period set Time left parenthesis 99 comma 99 comma 99 right parenthesis semicolon forward slash forward slash all values out of range. Line 25, indented once. right brace. Line 26, indented once. catch left parenthesis invalid underscore argument ampersand e right parenthesis left brace. Line 27, indented twice. c out left angle bracket left angle bracket double quote Exception colon double quote left angle bracket left angle bracket e period what left parenthesis right parenthesis left angle bracket left angle bracket double quote back slash n back slash n double quote semicolon. Line 28, indented once. right brace. Line 29. blank. Line 30, indented once. forward slash forward slash display single quotes value after attempting to set an invalid time. Line 31, indented once. display Time left parenthesis double quote After attempting to set an invalid time colon double quote comma t right parenthesis semicolon. Line 32. right brace."/>
          <p:cNvPicPr>
            <a:picLocks noChangeAspect="1"/>
          </p:cNvPicPr>
          <p:nvPr/>
        </p:nvPicPr>
        <p:blipFill>
          <a:blip r:embed="rId2"/>
          <a:stretch>
            <a:fillRect/>
          </a:stretch>
        </p:blipFill>
        <p:spPr>
          <a:xfrm>
            <a:off x="520080" y="1954548"/>
            <a:ext cx="8103838" cy="3122158"/>
          </a:xfrm>
          <a:prstGeom prst="rect">
            <a:avLst/>
          </a:prstGeom>
        </p:spPr>
      </p:pic>
    </p:spTree>
    <p:extLst>
      <p:ext uri="{BB962C8B-B14F-4D97-AF65-F5344CB8AC3E}">
        <p14:creationId xmlns:p14="http://schemas.microsoft.com/office/powerpoint/2010/main" val="10610938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Figure 9.3 Program to Test Class </a:t>
            </a:r>
            <a:r>
              <a:rPr lang="en-US" dirty="0" smtClean="0">
                <a:latin typeface="Consolas" panose="020B0609020204030204" pitchFamily="49" charset="0"/>
              </a:rPr>
              <a:t>Time</a:t>
            </a:r>
            <a:r>
              <a:rPr lang="en-US" dirty="0" smtClean="0"/>
              <a:t> </a:t>
            </a:r>
            <a:r>
              <a:rPr lang="en-IN" sz="2000" b="0" dirty="0" smtClean="0"/>
              <a:t>(3 </a:t>
            </a:r>
            <a:r>
              <a:rPr lang="en-IN" sz="2000" b="0" dirty="0"/>
              <a:t>of 3</a:t>
            </a:r>
            <a:r>
              <a:rPr lang="en-IN" sz="2000" b="0" dirty="0" smtClean="0"/>
              <a:t>)</a:t>
            </a:r>
            <a:endParaRPr lang="en-IN" b="0" dirty="0"/>
          </a:p>
        </p:txBody>
      </p:sp>
      <p:pic>
        <p:nvPicPr>
          <p:cNvPr id="3" name="Picture 2" descr="Computer code output has 10 lines. The lines read as follows. Line 1. Initial time colon. Line 2. Universal time colon 00 colon 00 colon 00. Line 3. Standard time colon 12 colon 00 colon 00 AM. Line 4. After set Time colon. Line 5. Universal time colon 13 colon 27 colon 06. Line 6. Standard time colon 1 colon 27 colon 06 PM. Line 7. Exception colon hour comma minute and forward slash or second was out of range. Line 8. After attempting to set an invalid time colon. Line 9. Universal time colon 13 colon 27 colon 06. Line 10. Standard time colon 1 colon 27 colon 06 PM."/>
          <p:cNvPicPr>
            <a:picLocks noChangeAspect="1"/>
          </p:cNvPicPr>
          <p:nvPr/>
        </p:nvPicPr>
        <p:blipFill>
          <a:blip r:embed="rId2"/>
          <a:stretch>
            <a:fillRect/>
          </a:stretch>
        </p:blipFill>
        <p:spPr>
          <a:xfrm>
            <a:off x="581298" y="2136735"/>
            <a:ext cx="7981403" cy="3022679"/>
          </a:xfrm>
          <a:prstGeom prst="rect">
            <a:avLst/>
          </a:prstGeom>
        </p:spPr>
      </p:pic>
    </p:spTree>
    <p:extLst>
      <p:ext uri="{BB962C8B-B14F-4D97-AF65-F5344CB8AC3E}">
        <p14:creationId xmlns:p14="http://schemas.microsoft.com/office/powerpoint/2010/main" val="6971602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9.2.12 Using Class Time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462540"/>
            <a:ext cx="8229600" cy="4801284"/>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Line 16 creates the </a:t>
            </a:r>
            <a:r>
              <a:rPr lang="en-US" sz="2000" kern="1200" dirty="0">
                <a:solidFill>
                  <a:srgbClr val="000000"/>
                </a:solidFill>
                <a:latin typeface="Consolas" panose="020B0609020204030204" pitchFamily="49" charset="0"/>
                <a:ea typeface="+mn-ea"/>
                <a:cs typeface="Times New Roman" pitchFamily="18" charset="0"/>
              </a:rPr>
              <a:t>Time</a:t>
            </a:r>
            <a:r>
              <a:rPr lang="en-US" sz="2000" kern="1200" dirty="0">
                <a:solidFill>
                  <a:srgbClr val="000000"/>
                </a:solidFill>
                <a:latin typeface="Arial (Body)"/>
                <a:ea typeface="+mn-ea"/>
                <a:cs typeface="Times New Roman" pitchFamily="18" charset="0"/>
              </a:rPr>
              <a:t> object </a:t>
            </a:r>
            <a:r>
              <a:rPr lang="en-US" sz="2000" kern="1200" dirty="0">
                <a:solidFill>
                  <a:srgbClr val="000000"/>
                </a:solidFill>
                <a:latin typeface="Consolas" panose="020B0609020204030204" pitchFamily="49" charset="0"/>
                <a:ea typeface="+mn-ea"/>
                <a:cs typeface="Times New Roman" pitchFamily="18" charset="0"/>
              </a:rPr>
              <a:t>t</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Recall that class </a:t>
            </a:r>
            <a:r>
              <a:rPr lang="en-US" sz="2000" kern="1200" dirty="0">
                <a:solidFill>
                  <a:srgbClr val="000000"/>
                </a:solidFill>
                <a:latin typeface="Consolas" panose="020B0609020204030204" pitchFamily="49" charset="0"/>
                <a:ea typeface="+mn-ea"/>
                <a:cs typeface="Times New Roman" pitchFamily="18" charset="0"/>
              </a:rPr>
              <a:t>Time</a:t>
            </a:r>
            <a:r>
              <a:rPr lang="en-US" sz="2000" kern="1200" dirty="0">
                <a:solidFill>
                  <a:srgbClr val="000000"/>
                </a:solidFill>
                <a:latin typeface="Arial (Body)"/>
                <a:ea typeface="+mn-ea"/>
                <a:cs typeface="Times New Roman" pitchFamily="18" charset="0"/>
              </a:rPr>
              <a:t> does not define a constructor, so line 16 invokes the compiler-generated default constructor, and </a:t>
            </a:r>
            <a:r>
              <a:rPr lang="en-US" sz="2000" kern="1200" dirty="0">
                <a:solidFill>
                  <a:srgbClr val="000000"/>
                </a:solidFill>
                <a:latin typeface="Consolas" panose="020B0609020204030204" pitchFamily="49" charset="0"/>
                <a:ea typeface="+mn-ea"/>
                <a:cs typeface="Times New Roman" pitchFamily="18" charset="0"/>
              </a:rPr>
              <a:t>t</a:t>
            </a:r>
            <a:r>
              <a:rPr lang="en-US" sz="2000" kern="1200" dirty="0">
                <a:solidFill>
                  <a:srgbClr val="000000"/>
                </a:solidFill>
                <a:latin typeface="Arial (Body)"/>
                <a:ea typeface="+mn-ea"/>
                <a:cs typeface="Times New Roman" pitchFamily="18" charset="0"/>
              </a:rPr>
              <a:t>’s hour, minute and second are set to </a:t>
            </a:r>
            <a:r>
              <a:rPr lang="en-US" sz="2000" kern="1200" dirty="0" smtClean="0">
                <a:solidFill>
                  <a:srgbClr val="000000"/>
                </a:solidFill>
                <a:latin typeface="Consolas" panose="020B0609020204030204" pitchFamily="49" charset="0"/>
                <a:ea typeface="+mn-ea"/>
                <a:cs typeface="Times New Roman" pitchFamily="18" charset="0"/>
              </a:rPr>
              <a:t>0</a:t>
            </a:r>
            <a:r>
              <a:rPr lang="en-US" sz="2000" kern="1200" dirty="0" smtClean="0">
                <a:solidFill>
                  <a:srgbClr val="000000"/>
                </a:solidFill>
                <a:latin typeface="Arial (Body)"/>
                <a:ea typeface="+mn-ea"/>
                <a:cs typeface="Times New Roman" pitchFamily="18" charset="0"/>
              </a:rPr>
              <a:t> </a:t>
            </a:r>
            <a:r>
              <a:rPr lang="en-US" sz="2000" kern="1200" dirty="0">
                <a:solidFill>
                  <a:srgbClr val="000000"/>
                </a:solidFill>
                <a:latin typeface="Arial (Body)"/>
                <a:ea typeface="+mn-ea"/>
                <a:cs typeface="Times New Roman" pitchFamily="18" charset="0"/>
              </a:rPr>
              <a:t>via their initializers in class </a:t>
            </a:r>
            <a:r>
              <a:rPr lang="en-US" sz="2000" kern="1200" dirty="0">
                <a:solidFill>
                  <a:srgbClr val="000000"/>
                </a:solidFill>
                <a:latin typeface="Consolas" panose="020B0609020204030204" pitchFamily="49" charset="0"/>
                <a:ea typeface="+mn-ea"/>
                <a:cs typeface="Times New Roman" pitchFamily="18" charset="0"/>
              </a:rPr>
              <a:t>Time’s</a:t>
            </a:r>
            <a:r>
              <a:rPr lang="en-US" sz="2000" kern="1200" dirty="0">
                <a:solidFill>
                  <a:srgbClr val="000000"/>
                </a:solidFill>
                <a:latin typeface="Arial (Body)"/>
                <a:ea typeface="+mn-ea"/>
                <a:cs typeface="Times New Roman" pitchFamily="18" charset="0"/>
              </a:rPr>
              <a:t> definition</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To illustrate that the </a:t>
            </a:r>
            <a:r>
              <a:rPr lang="en-US" sz="2000" kern="1200" dirty="0">
                <a:solidFill>
                  <a:srgbClr val="000000"/>
                </a:solidFill>
                <a:latin typeface="Consolas" panose="020B0609020204030204" pitchFamily="49" charset="0"/>
                <a:ea typeface="+mn-ea"/>
                <a:cs typeface="Times New Roman" pitchFamily="18" charset="0"/>
              </a:rPr>
              <a:t>setTime</a:t>
            </a:r>
            <a:r>
              <a:rPr lang="en-US" sz="2000" kern="1200" dirty="0">
                <a:solidFill>
                  <a:srgbClr val="000000"/>
                </a:solidFill>
                <a:latin typeface="Arial (Body)"/>
                <a:ea typeface="+mn-ea"/>
                <a:cs typeface="Times New Roman" pitchFamily="18" charset="0"/>
              </a:rPr>
              <a:t> member function validates its arguments, line 24 calls </a:t>
            </a:r>
            <a:r>
              <a:rPr lang="en-US" sz="2000" kern="1200" dirty="0">
                <a:solidFill>
                  <a:srgbClr val="000000"/>
                </a:solidFill>
                <a:latin typeface="Consolas" panose="020B0609020204030204" pitchFamily="49" charset="0"/>
                <a:ea typeface="+mn-ea"/>
                <a:cs typeface="Times New Roman" pitchFamily="18" charset="0"/>
              </a:rPr>
              <a:t>setTime</a:t>
            </a:r>
            <a:r>
              <a:rPr lang="en-US" sz="2000" kern="1200" dirty="0">
                <a:solidFill>
                  <a:srgbClr val="000000"/>
                </a:solidFill>
                <a:latin typeface="Arial (Body)"/>
                <a:ea typeface="+mn-ea"/>
                <a:cs typeface="Times New Roman" pitchFamily="18" charset="0"/>
              </a:rPr>
              <a:t> with invalid </a:t>
            </a:r>
            <a:r>
              <a:rPr lang="en-US" sz="2000" kern="1200" dirty="0" smtClean="0">
                <a:solidFill>
                  <a:srgbClr val="000000"/>
                </a:solidFill>
                <a:latin typeface="Arial (Body)"/>
                <a:ea typeface="+mn-ea"/>
                <a:cs typeface="Times New Roman" pitchFamily="18" charset="0"/>
              </a:rPr>
              <a:t>arguments</a:t>
            </a:r>
            <a:endParaRPr lang="en-US" sz="2000" kern="1200" dirty="0">
              <a:solidFill>
                <a:srgbClr val="000000"/>
              </a:solidFill>
              <a:latin typeface="Arial (Body)"/>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Times New Roman" pitchFamily="18" charset="0"/>
              </a:rPr>
              <a:t>This statement is placed in a </a:t>
            </a:r>
            <a:r>
              <a:rPr lang="en-US" sz="2000" kern="1200" dirty="0">
                <a:solidFill>
                  <a:srgbClr val="000000"/>
                </a:solidFill>
                <a:latin typeface="Consolas" panose="020B0609020204030204" pitchFamily="49" charset="0"/>
                <a:ea typeface="+mn-ea"/>
                <a:cs typeface="Times New Roman" pitchFamily="18" charset="0"/>
              </a:rPr>
              <a:t>try</a:t>
            </a:r>
            <a:r>
              <a:rPr lang="en-US" sz="2000" kern="1200" dirty="0">
                <a:solidFill>
                  <a:srgbClr val="000000"/>
                </a:solidFill>
                <a:latin typeface="Arial (Body)"/>
                <a:ea typeface="+mn-ea"/>
                <a:cs typeface="Times New Roman" pitchFamily="18" charset="0"/>
              </a:rPr>
              <a:t> </a:t>
            </a:r>
            <a:r>
              <a:rPr lang="en-US" sz="2000" kern="1200" dirty="0" smtClean="0">
                <a:solidFill>
                  <a:srgbClr val="000000"/>
                </a:solidFill>
                <a:latin typeface="Arial (Body)"/>
                <a:ea typeface="+mn-ea"/>
                <a:cs typeface="Times New Roman" pitchFamily="18" charset="0"/>
              </a:rPr>
              <a:t>block</a:t>
            </a:r>
            <a:endParaRPr lang="en-US" sz="2000" kern="1200" dirty="0">
              <a:solidFill>
                <a:srgbClr val="000000"/>
              </a:solidFill>
              <a:latin typeface="Arial (Body)"/>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Times New Roman" pitchFamily="18" charset="0"/>
              </a:rPr>
              <a:t>When an exception occurs, it’ s caught at lines 26–28, and line 27 displays the exception’s error message by calling its </a:t>
            </a:r>
            <a:r>
              <a:rPr lang="en-US" sz="2000" kern="1200" dirty="0">
                <a:solidFill>
                  <a:srgbClr val="000000"/>
                </a:solidFill>
                <a:latin typeface="Consolas" panose="020B0609020204030204" pitchFamily="49" charset="0"/>
                <a:ea typeface="+mn-ea"/>
                <a:cs typeface="Times New Roman" pitchFamily="18" charset="0"/>
              </a:rPr>
              <a:t>what</a:t>
            </a:r>
            <a:r>
              <a:rPr lang="en-US" sz="2000" kern="1200" dirty="0">
                <a:solidFill>
                  <a:srgbClr val="000000"/>
                </a:solidFill>
                <a:latin typeface="Arial (Body)"/>
                <a:ea typeface="+mn-ea"/>
                <a:cs typeface="Times New Roman" pitchFamily="18" charset="0"/>
              </a:rPr>
              <a:t> member function</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Times New Roman" pitchFamily="18" charset="0"/>
              </a:rPr>
              <a:t>Line 31 displays the time again to confirm that </a:t>
            </a:r>
            <a:r>
              <a:rPr lang="en-US" sz="2000" kern="1200" dirty="0">
                <a:solidFill>
                  <a:srgbClr val="000000"/>
                </a:solidFill>
                <a:latin typeface="Consolas" panose="020B0609020204030204" pitchFamily="49" charset="0"/>
                <a:ea typeface="+mn-ea"/>
                <a:cs typeface="Times New Roman" pitchFamily="18" charset="0"/>
              </a:rPr>
              <a:t>setTime</a:t>
            </a:r>
            <a:r>
              <a:rPr lang="en-US" sz="2000" kern="1200" dirty="0">
                <a:solidFill>
                  <a:srgbClr val="000000"/>
                </a:solidFill>
                <a:latin typeface="Arial (Body)"/>
                <a:ea typeface="+mn-ea"/>
                <a:cs typeface="Times New Roman" pitchFamily="18" charset="0"/>
              </a:rPr>
              <a:t> did not change the time when invalid arguments were supplied</a:t>
            </a:r>
          </a:p>
        </p:txBody>
      </p:sp>
    </p:spTree>
    <p:extLst>
      <p:ext uri="{BB962C8B-B14F-4D97-AF65-F5344CB8AC3E}">
        <p14:creationId xmlns:p14="http://schemas.microsoft.com/office/powerpoint/2010/main" val="1101288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Outline </a:t>
            </a:r>
            <a:r>
              <a:rPr lang="en-IN" sz="2000" b="0" dirty="0" smtClean="0"/>
              <a:t>(2 </a:t>
            </a:r>
            <a:r>
              <a:rPr lang="en-IN" sz="2000" b="0" dirty="0"/>
              <a:t>of </a:t>
            </a:r>
            <a:r>
              <a:rPr lang="en-IN" sz="2000" b="0" dirty="0" smtClean="0"/>
              <a:t>6)</a:t>
            </a:r>
            <a:endParaRPr lang="en-IN" sz="2000" b="0" dirty="0"/>
          </a:p>
        </p:txBody>
      </p:sp>
      <p:sp>
        <p:nvSpPr>
          <p:cNvPr id="3" name="Text Placeholder 2"/>
          <p:cNvSpPr>
            <a:spLocks noGrp="1"/>
          </p:cNvSpPr>
          <p:nvPr>
            <p:ph type="body" idx="1"/>
          </p:nvPr>
        </p:nvSpPr>
        <p:spPr/>
        <p:txBody>
          <a:bodyPr/>
          <a:lstStyle/>
          <a:p>
            <a:pPr marL="741600" lvl="1" indent="-284400">
              <a:buNone/>
            </a:pPr>
            <a:r>
              <a:rPr lang="en-IN" sz="2400" dirty="0">
                <a:solidFill>
                  <a:schemeClr val="tx2"/>
                </a:solidFill>
                <a:latin typeface="+mn-lt"/>
              </a:rPr>
              <a:t>9.2.7</a:t>
            </a:r>
            <a:r>
              <a:rPr lang="en-IN" sz="2400" dirty="0">
                <a:latin typeface="+mn-lt"/>
              </a:rPr>
              <a:t> </a:t>
            </a:r>
            <a:r>
              <a:rPr lang="en-IN" sz="2400" dirty="0">
                <a:latin typeface="Consolas" panose="020B0609020204030204" pitchFamily="49" charset="0"/>
              </a:rPr>
              <a:t>Time</a:t>
            </a:r>
            <a:r>
              <a:rPr lang="en-IN" sz="2400" dirty="0">
                <a:latin typeface="+mn-lt"/>
              </a:rPr>
              <a:t> Class Member </a:t>
            </a:r>
            <a:r>
              <a:rPr lang="en-IN" sz="2400" dirty="0" smtClean="0">
                <a:latin typeface="+mn-lt"/>
              </a:rPr>
              <a:t>Function </a:t>
            </a:r>
            <a:r>
              <a:rPr lang="en-IN" sz="2400" dirty="0" smtClean="0">
                <a:latin typeface="Consolas" panose="020B0609020204030204" pitchFamily="49" charset="0"/>
              </a:rPr>
              <a:t>setTime</a:t>
            </a:r>
            <a:r>
              <a:rPr lang="en-IN" sz="2400" dirty="0" smtClean="0">
                <a:latin typeface="+mn-lt"/>
              </a:rPr>
              <a:t> </a:t>
            </a:r>
            <a:r>
              <a:rPr lang="en-IN" sz="2400" dirty="0">
                <a:latin typeface="+mn-lt"/>
              </a:rPr>
              <a:t>and Throwing Exceptions</a:t>
            </a:r>
          </a:p>
          <a:p>
            <a:pPr marL="741600" lvl="1" indent="-284400">
              <a:buNone/>
            </a:pPr>
            <a:r>
              <a:rPr lang="en-IN" sz="2400" dirty="0">
                <a:solidFill>
                  <a:schemeClr val="tx2"/>
                </a:solidFill>
                <a:latin typeface="+mn-lt"/>
              </a:rPr>
              <a:t>9.2.8</a:t>
            </a:r>
            <a:r>
              <a:rPr lang="en-IN" sz="2400" dirty="0">
                <a:latin typeface="+mn-lt"/>
              </a:rPr>
              <a:t> </a:t>
            </a:r>
            <a:r>
              <a:rPr lang="en-IN" sz="2400" dirty="0">
                <a:latin typeface="Consolas" panose="020B0609020204030204" pitchFamily="49" charset="0"/>
              </a:rPr>
              <a:t>Time</a:t>
            </a:r>
            <a:r>
              <a:rPr lang="en-IN" sz="2400" dirty="0">
                <a:latin typeface="+mn-lt"/>
              </a:rPr>
              <a:t> Class Member </a:t>
            </a:r>
            <a:r>
              <a:rPr lang="en-IN" sz="2400" dirty="0" smtClean="0">
                <a:latin typeface="+mn-lt"/>
              </a:rPr>
              <a:t>Function </a:t>
            </a:r>
            <a:r>
              <a:rPr lang="en-IN" sz="2400" dirty="0" smtClean="0">
                <a:latin typeface="Consolas" panose="020B0609020204030204" pitchFamily="49" charset="0"/>
              </a:rPr>
              <a:t>to UniversalString </a:t>
            </a:r>
            <a:r>
              <a:rPr lang="en-IN" sz="2400" dirty="0">
                <a:latin typeface="+mn-lt"/>
              </a:rPr>
              <a:t>and </a:t>
            </a:r>
            <a:r>
              <a:rPr lang="en-IN" sz="2400" dirty="0" smtClean="0">
                <a:latin typeface="+mn-lt"/>
              </a:rPr>
              <a:t>String Stream </a:t>
            </a:r>
            <a:r>
              <a:rPr lang="en-IN" sz="2400" dirty="0">
                <a:latin typeface="+mn-lt"/>
              </a:rPr>
              <a:t>Processing</a:t>
            </a:r>
          </a:p>
          <a:p>
            <a:pPr marL="741600" lvl="1" indent="-284400">
              <a:buNone/>
            </a:pPr>
            <a:r>
              <a:rPr lang="en-IN" sz="2400" dirty="0">
                <a:solidFill>
                  <a:schemeClr val="tx2"/>
                </a:solidFill>
                <a:latin typeface="+mn-lt"/>
              </a:rPr>
              <a:t>9.2.9</a:t>
            </a:r>
            <a:r>
              <a:rPr lang="en-IN" sz="2400" dirty="0">
                <a:latin typeface="+mn-lt"/>
              </a:rPr>
              <a:t> </a:t>
            </a:r>
            <a:r>
              <a:rPr lang="en-IN" sz="2400" dirty="0">
                <a:latin typeface="Consolas" panose="020B0609020204030204" pitchFamily="49" charset="0"/>
              </a:rPr>
              <a:t>Time</a:t>
            </a:r>
            <a:r>
              <a:rPr lang="en-IN" sz="2400" dirty="0">
                <a:latin typeface="+mn-lt"/>
              </a:rPr>
              <a:t> Class Member </a:t>
            </a:r>
            <a:r>
              <a:rPr lang="en-IN" sz="2400" dirty="0" smtClean="0">
                <a:latin typeface="+mn-lt"/>
              </a:rPr>
              <a:t>Function </a:t>
            </a:r>
            <a:r>
              <a:rPr lang="en-IN" sz="2400" dirty="0" smtClean="0">
                <a:latin typeface="Consolas" panose="020B0609020204030204" pitchFamily="49" charset="0"/>
              </a:rPr>
              <a:t>toStandardString</a:t>
            </a:r>
          </a:p>
          <a:p>
            <a:pPr marL="741600" lvl="1" indent="-284400">
              <a:buNone/>
            </a:pPr>
            <a:r>
              <a:rPr lang="en-IN" sz="2400" dirty="0">
                <a:solidFill>
                  <a:schemeClr val="tx2"/>
                </a:solidFill>
                <a:latin typeface="+mn-lt"/>
              </a:rPr>
              <a:t>9.2.10</a:t>
            </a:r>
            <a:r>
              <a:rPr lang="en-IN" sz="2400" dirty="0">
                <a:latin typeface="+mn-lt"/>
              </a:rPr>
              <a:t> Implicitly Inlining Member </a:t>
            </a:r>
            <a:r>
              <a:rPr lang="en-IN" sz="2400" dirty="0" smtClean="0">
                <a:latin typeface="+mn-lt"/>
              </a:rPr>
              <a:t>Functions</a:t>
            </a:r>
          </a:p>
          <a:p>
            <a:pPr marL="741600" lvl="1" indent="-284400">
              <a:buNone/>
            </a:pPr>
            <a:r>
              <a:rPr lang="en-IN" sz="2400" dirty="0">
                <a:solidFill>
                  <a:schemeClr val="tx2"/>
                </a:solidFill>
                <a:latin typeface="+mn-lt"/>
              </a:rPr>
              <a:t>9.2.11</a:t>
            </a:r>
            <a:r>
              <a:rPr lang="en-IN" sz="2400" dirty="0">
                <a:latin typeface="+mn-lt"/>
              </a:rPr>
              <a:t> Member Functions vs. Global Functions</a:t>
            </a:r>
          </a:p>
          <a:p>
            <a:pPr marL="741600" lvl="1" indent="-284400">
              <a:buNone/>
            </a:pPr>
            <a:r>
              <a:rPr lang="en-IN" sz="2400" dirty="0">
                <a:solidFill>
                  <a:schemeClr val="tx2"/>
                </a:solidFill>
                <a:latin typeface="+mn-lt"/>
              </a:rPr>
              <a:t>9.2.12</a:t>
            </a:r>
            <a:r>
              <a:rPr lang="en-IN" sz="2400" dirty="0">
                <a:latin typeface="+mn-lt"/>
              </a:rPr>
              <a:t> Using Class </a:t>
            </a:r>
            <a:r>
              <a:rPr lang="en-IN" sz="2400" dirty="0">
                <a:latin typeface="Consolas" panose="020B0609020204030204" pitchFamily="49" charset="0"/>
              </a:rPr>
              <a:t>Time</a:t>
            </a:r>
          </a:p>
          <a:p>
            <a:pPr marL="741600" lvl="1" indent="-284400">
              <a:buNone/>
            </a:pPr>
            <a:r>
              <a:rPr lang="en-IN" sz="2400" dirty="0">
                <a:solidFill>
                  <a:schemeClr val="tx2"/>
                </a:solidFill>
                <a:latin typeface="+mn-lt"/>
              </a:rPr>
              <a:t>9.2.13</a:t>
            </a:r>
            <a:r>
              <a:rPr lang="en-IN" sz="2400" dirty="0">
                <a:latin typeface="+mn-lt"/>
              </a:rPr>
              <a:t> Object Size</a:t>
            </a:r>
          </a:p>
        </p:txBody>
      </p:sp>
    </p:spTree>
    <p:extLst>
      <p:ext uri="{BB962C8B-B14F-4D97-AF65-F5344CB8AC3E}">
        <p14:creationId xmlns:p14="http://schemas.microsoft.com/office/powerpoint/2010/main" val="36907699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9.2.13 </a:t>
            </a:r>
            <a:r>
              <a:rPr lang="en-US" kern="1200" dirty="0" smtClean="0">
                <a:latin typeface="Consolas" panose="020B0609020204030204" pitchFamily="49" charset="0"/>
                <a:ea typeface="+mj-ea"/>
                <a:cs typeface="+mj-cs"/>
              </a:rPr>
              <a:t>Object Size</a:t>
            </a:r>
            <a:endParaRPr lang="en-US" kern="1200" dirty="0">
              <a:latin typeface="Consolas" panose="020B0609020204030204" pitchFamily="49"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People new to object-oriented programming often suppose that objects must be quite large because they contain data members and member functions.</a:t>
            </a:r>
          </a:p>
          <a:p>
            <a:pPr marL="255651" lvl="0" indent="-255651" fontAlgn="base">
              <a:spcAft>
                <a:spcPct val="0"/>
              </a:spcAft>
              <a:buFont typeface="Arial" panose="020B0604020202020204" pitchFamily="34" charset="0"/>
              <a:buChar char="•"/>
              <a:tabLst/>
              <a:defRPr/>
            </a:pPr>
            <a:r>
              <a:rPr lang="en-US" sz="2400" b="1" kern="1200" dirty="0">
                <a:solidFill>
                  <a:srgbClr val="000000"/>
                </a:solidFill>
                <a:latin typeface="Arial (Body)"/>
                <a:ea typeface="+mn-ea"/>
                <a:cs typeface="+mn-cs"/>
              </a:rPr>
              <a:t>Logically</a:t>
            </a:r>
            <a:r>
              <a:rPr lang="en-US" sz="2400" kern="1200" dirty="0">
                <a:solidFill>
                  <a:srgbClr val="000000"/>
                </a:solidFill>
                <a:latin typeface="Arial (Body)"/>
                <a:ea typeface="+mn-ea"/>
                <a:cs typeface="+mn-cs"/>
              </a:rPr>
              <a:t>, this is true—you may think of objects as containing data and functions (and our discussion has certainly encouraged this view); </a:t>
            </a:r>
            <a:r>
              <a:rPr lang="en-US" sz="2400" b="1" kern="1200" dirty="0">
                <a:solidFill>
                  <a:srgbClr val="000000"/>
                </a:solidFill>
                <a:latin typeface="Arial (Body)"/>
                <a:ea typeface="+mn-ea"/>
                <a:cs typeface="+mn-cs"/>
              </a:rPr>
              <a:t>physically</a:t>
            </a:r>
            <a:r>
              <a:rPr lang="en-US" sz="2400" kern="1200" dirty="0">
                <a:solidFill>
                  <a:srgbClr val="000000"/>
                </a:solidFill>
                <a:latin typeface="Arial (Body)"/>
                <a:ea typeface="+mn-ea"/>
                <a:cs typeface="+mn-cs"/>
              </a:rPr>
              <a:t>, however, this is not true.</a:t>
            </a:r>
          </a:p>
        </p:txBody>
      </p:sp>
    </p:spTree>
    <p:extLst>
      <p:ext uri="{BB962C8B-B14F-4D97-AF65-F5344CB8AC3E}">
        <p14:creationId xmlns:p14="http://schemas.microsoft.com/office/powerpoint/2010/main" val="12882891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b"/>
          <a:lstStyle/>
          <a:p>
            <a:r>
              <a:rPr lang="en-IN" dirty="0"/>
              <a:t>Performance Tip 9.2</a:t>
            </a:r>
          </a:p>
        </p:txBody>
      </p:sp>
      <p:sp>
        <p:nvSpPr>
          <p:cNvPr id="5" name="Text Placeholder 4"/>
          <p:cNvSpPr>
            <a:spLocks noGrp="1"/>
          </p:cNvSpPr>
          <p:nvPr>
            <p:ph type="body" idx="1"/>
          </p:nvPr>
        </p:nvSpPr>
        <p:spPr/>
        <p:txBody>
          <a:bodyPr/>
          <a:lstStyle/>
          <a:p>
            <a:pPr marL="0" indent="0">
              <a:buNone/>
            </a:pPr>
            <a:r>
              <a:rPr lang="en-IN" sz="2400" dirty="0">
                <a:latin typeface="+mn-lt"/>
              </a:rPr>
              <a:t>Objects contain </a:t>
            </a:r>
            <a:r>
              <a:rPr lang="en-IN" sz="2400" b="1" dirty="0">
                <a:latin typeface="+mn-lt"/>
              </a:rPr>
              <a:t>only</a:t>
            </a:r>
            <a:r>
              <a:rPr lang="en-IN" sz="2400" dirty="0">
                <a:latin typeface="+mn-lt"/>
              </a:rPr>
              <a:t> data, so objects are much smaller than if they also contained </a:t>
            </a:r>
            <a:r>
              <a:rPr lang="en-IN" sz="2400" dirty="0" smtClean="0">
                <a:latin typeface="+mn-lt"/>
              </a:rPr>
              <a:t>member functions</a:t>
            </a:r>
            <a:r>
              <a:rPr lang="en-IN" sz="2400" dirty="0">
                <a:latin typeface="+mn-lt"/>
              </a:rPr>
              <a:t>. The compiler creates one copy (only) of the member functions </a:t>
            </a:r>
            <a:r>
              <a:rPr lang="en-IN" sz="2400" b="1" dirty="0">
                <a:latin typeface="+mn-lt"/>
              </a:rPr>
              <a:t>separate</a:t>
            </a:r>
            <a:r>
              <a:rPr lang="en-IN" sz="2400" dirty="0">
                <a:latin typeface="+mn-lt"/>
              </a:rPr>
              <a:t> from </a:t>
            </a:r>
            <a:r>
              <a:rPr lang="en-IN" sz="2400" dirty="0" smtClean="0">
                <a:latin typeface="+mn-lt"/>
              </a:rPr>
              <a:t>all objects </a:t>
            </a:r>
            <a:r>
              <a:rPr lang="en-IN" sz="2400" dirty="0">
                <a:latin typeface="+mn-lt"/>
              </a:rPr>
              <a:t>of the class. All objects of the class </a:t>
            </a:r>
            <a:r>
              <a:rPr lang="en-IN" sz="2400" b="1" dirty="0">
                <a:latin typeface="+mn-lt"/>
              </a:rPr>
              <a:t>share</a:t>
            </a:r>
            <a:r>
              <a:rPr lang="en-IN" sz="2400" dirty="0">
                <a:latin typeface="+mn-lt"/>
              </a:rPr>
              <a:t> this one copy. Each object, of course, </a:t>
            </a:r>
            <a:r>
              <a:rPr lang="en-IN" sz="2400" dirty="0" smtClean="0">
                <a:latin typeface="+mn-lt"/>
              </a:rPr>
              <a:t>needs its </a:t>
            </a:r>
            <a:r>
              <a:rPr lang="en-IN" sz="2400" dirty="0">
                <a:latin typeface="+mn-lt"/>
              </a:rPr>
              <a:t>own copy of the class’s data, because the data can vary among the objects. The </a:t>
            </a:r>
            <a:r>
              <a:rPr lang="en-IN" sz="2400" dirty="0" smtClean="0">
                <a:latin typeface="+mn-lt"/>
              </a:rPr>
              <a:t>function code </a:t>
            </a:r>
            <a:r>
              <a:rPr lang="en-IN" sz="2400" dirty="0">
                <a:latin typeface="+mn-lt"/>
              </a:rPr>
              <a:t>is the same for all objects of the class and, hence, can be shared among them.</a:t>
            </a:r>
          </a:p>
        </p:txBody>
      </p:sp>
    </p:spTree>
    <p:extLst>
      <p:ext uri="{BB962C8B-B14F-4D97-AF65-F5344CB8AC3E}">
        <p14:creationId xmlns:p14="http://schemas.microsoft.com/office/powerpoint/2010/main" val="12472453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fontAlgn="base">
              <a:spcBef>
                <a:spcPct val="0"/>
              </a:spcBef>
              <a:spcAft>
                <a:spcPct val="0"/>
              </a:spcAft>
              <a:buClrTx/>
            </a:pPr>
            <a:r>
              <a:rPr lang="en-US" kern="1200" dirty="0" smtClean="0">
                <a:latin typeface="Times New Roman" panose="02020603050405020304" pitchFamily="18" charset="0"/>
                <a:ea typeface="+mj-ea"/>
                <a:cs typeface="+mj-cs"/>
              </a:rPr>
              <a:t>9.3 Compilation and Linking Process </a:t>
            </a:r>
            <a:r>
              <a:rPr lang="en-US" sz="2000" b="0" kern="1200" dirty="0" smtClean="0">
                <a:latin typeface="Times New Roman" panose="02020603050405020304" pitchFamily="18" charset="0"/>
                <a:ea typeface="+mj-ea"/>
                <a:cs typeface="+mj-cs"/>
              </a:rPr>
              <a:t>(1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Times New Roman" pitchFamily="18" charset="0"/>
              </a:rPr>
              <a:t>The diagram in </a:t>
            </a:r>
            <a:r>
              <a:rPr lang="en-US" sz="2200" kern="1200" dirty="0" smtClean="0">
                <a:solidFill>
                  <a:srgbClr val="000000"/>
                </a:solidFill>
                <a:latin typeface="Arial (Body)"/>
                <a:ea typeface="+mn-ea"/>
                <a:cs typeface="Times New Roman" pitchFamily="18" charset="0"/>
              </a:rPr>
              <a:t>Figure 9.4 </a:t>
            </a:r>
            <a:r>
              <a:rPr lang="en-US" sz="2200" kern="1200" dirty="0">
                <a:solidFill>
                  <a:srgbClr val="000000"/>
                </a:solidFill>
                <a:latin typeface="Arial (Body)"/>
                <a:ea typeface="+mn-ea"/>
                <a:cs typeface="Times New Roman" pitchFamily="18" charset="0"/>
              </a:rPr>
              <a:t>shows the compilation and linking process that results in an executable </a:t>
            </a:r>
            <a:r>
              <a:rPr lang="en-US" sz="2200" kern="1200" dirty="0">
                <a:solidFill>
                  <a:srgbClr val="000000"/>
                </a:solidFill>
                <a:latin typeface="Consolas" panose="020B0609020204030204" pitchFamily="49" charset="0"/>
                <a:ea typeface="+mn-ea"/>
                <a:cs typeface="Times New Roman" pitchFamily="18" charset="0"/>
              </a:rPr>
              <a:t>Time</a:t>
            </a:r>
            <a:r>
              <a:rPr lang="en-US" sz="2200" kern="1200" dirty="0">
                <a:solidFill>
                  <a:srgbClr val="000000"/>
                </a:solidFill>
                <a:latin typeface="Arial (Body)"/>
                <a:ea typeface="+mn-ea"/>
                <a:cs typeface="Times New Roman" pitchFamily="18" charset="0"/>
              </a:rPr>
              <a:t> </a:t>
            </a:r>
            <a:r>
              <a:rPr lang="en-US" sz="2200" kern="1200" dirty="0" smtClean="0">
                <a:solidFill>
                  <a:srgbClr val="000000"/>
                </a:solidFill>
                <a:latin typeface="Arial (Body)"/>
                <a:ea typeface="+mn-ea"/>
                <a:cs typeface="Times New Roman" pitchFamily="18" charset="0"/>
              </a:rPr>
              <a:t>application</a:t>
            </a:r>
            <a:endParaRPr lang="en-US" sz="2200" kern="1200" dirty="0">
              <a:solidFill>
                <a:srgbClr val="000000"/>
              </a:solidFill>
              <a:latin typeface="Arial (Body)"/>
              <a:ea typeface="+mn-ea"/>
              <a:cs typeface="Times New Roman" pitchFamily="18" charset="0"/>
            </a:endParaRP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Times New Roman" pitchFamily="18" charset="0"/>
              </a:rPr>
              <a:t>Often a class’s interface and implementation will be created and compiled by one programmer and used by a separate programmer who implements the client code that uses the class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Times New Roman" pitchFamily="18" charset="0"/>
              </a:rPr>
              <a:t>Diagram shows what’s required by both the class-implementation programmer and the client-code programmer</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Times New Roman" pitchFamily="18" charset="0"/>
              </a:rPr>
              <a:t>Dashed lines show the pieces required by the class-implementation programmer, the client-code programmer and the </a:t>
            </a:r>
            <a:r>
              <a:rPr lang="en-US" sz="2200" kern="1200" dirty="0">
                <a:solidFill>
                  <a:srgbClr val="000000"/>
                </a:solidFill>
                <a:latin typeface="Consolas" panose="020B0609020204030204" pitchFamily="49" charset="0"/>
                <a:ea typeface="+mn-ea"/>
                <a:cs typeface="Times New Roman" pitchFamily="18" charset="0"/>
              </a:rPr>
              <a:t>Time</a:t>
            </a:r>
            <a:r>
              <a:rPr lang="en-US" sz="2200" kern="1200" dirty="0">
                <a:solidFill>
                  <a:srgbClr val="000000"/>
                </a:solidFill>
                <a:latin typeface="Arial (Body)"/>
                <a:ea typeface="+mn-ea"/>
                <a:cs typeface="Times New Roman" pitchFamily="18" charset="0"/>
              </a:rPr>
              <a:t> application user, respectively</a:t>
            </a:r>
          </a:p>
        </p:txBody>
      </p:sp>
    </p:spTree>
    <p:extLst>
      <p:ext uri="{BB962C8B-B14F-4D97-AF65-F5344CB8AC3E}">
        <p14:creationId xmlns:p14="http://schemas.microsoft.com/office/powerpoint/2010/main" val="3634244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28"/>
            <a:ext cx="8229600" cy="1169521"/>
          </a:xfrm>
        </p:spPr>
        <p:txBody>
          <a:bodyPr tIns="91425" anchor="b">
            <a:spAutoFit/>
          </a:bodyPr>
          <a:lstStyle/>
          <a:p>
            <a:r>
              <a:rPr lang="en-IN" sz="3200" dirty="0" smtClean="0"/>
              <a:t>Figure </a:t>
            </a:r>
            <a:r>
              <a:rPr lang="en-IN" sz="3200" dirty="0"/>
              <a:t>9.4 </a:t>
            </a:r>
            <a:r>
              <a:rPr lang="en-US" sz="3200" dirty="0"/>
              <a:t>Compilation and Linking Process That Produces an Executable Application</a:t>
            </a:r>
            <a:endParaRPr lang="en-US" sz="3200" dirty="0">
              <a:latin typeface="Times New Roman" panose="02020603050405020304" pitchFamily="18" charset="0"/>
            </a:endParaRPr>
          </a:p>
        </p:txBody>
      </p:sp>
      <p:pic>
        <p:nvPicPr>
          <p:cNvPr id="3" name="Picture 2" descr="The compilation and linking process that results in an executable time application. Three entities, class implementation programmer, client code programmer and time application user are represented by stick 3 figures.  The class implementation programmer uses, Time dot c p p, a compiler and Time class's object code. The client code programmer uses, main function, client source code, a compiler and main functions object code. Both compilers use a, Time dot h class definition interface. A linker uses, the time class object code from class implementation programmer, the function object code from the client code programmer and a, C plus plus standard library object code, to give a time executive application. It is then used by, a time application us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484" y="1582726"/>
            <a:ext cx="4551032" cy="4664100"/>
          </a:xfrm>
          <a:prstGeom prst="rect">
            <a:avLst/>
          </a:prstGeom>
        </p:spPr>
      </p:pic>
    </p:spTree>
    <p:extLst>
      <p:ext uri="{BB962C8B-B14F-4D97-AF65-F5344CB8AC3E}">
        <p14:creationId xmlns:p14="http://schemas.microsoft.com/office/powerpoint/2010/main" val="1424544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kern="1200" dirty="0" smtClean="0">
                <a:latin typeface="Times New Roman" panose="02020603050405020304" pitchFamily="18" charset="0"/>
                <a:ea typeface="+mj-ea"/>
                <a:cs typeface="+mj-cs"/>
              </a:rPr>
              <a:t>9.3 Compilation and Linking Process </a:t>
            </a:r>
            <a:r>
              <a:rPr lang="en-US" sz="2000" b="0" kern="1200" dirty="0" smtClean="0">
                <a:latin typeface="Times New Roman" panose="02020603050405020304" pitchFamily="18" charset="0"/>
                <a:ea typeface="+mj-ea"/>
                <a:cs typeface="+mj-cs"/>
              </a:rPr>
              <a:t>(2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0897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A class-implementation programmer responsible for creating a reusable </a:t>
            </a:r>
            <a:r>
              <a:rPr lang="en-US" sz="2400" kern="1200" dirty="0">
                <a:solidFill>
                  <a:srgbClr val="000000"/>
                </a:solidFill>
                <a:latin typeface="Consolas" panose="020B0609020204030204" pitchFamily="49" charset="0"/>
                <a:ea typeface="+mn-ea"/>
                <a:cs typeface="Times New Roman" pitchFamily="18" charset="0"/>
              </a:rPr>
              <a:t>Time</a:t>
            </a:r>
            <a:r>
              <a:rPr lang="en-US" sz="2400" kern="1200" dirty="0">
                <a:solidFill>
                  <a:srgbClr val="000000"/>
                </a:solidFill>
                <a:latin typeface="Arial (Body)"/>
                <a:ea typeface="+mn-ea"/>
                <a:cs typeface="Times New Roman" pitchFamily="18" charset="0"/>
              </a:rPr>
              <a:t> class creates the header </a:t>
            </a:r>
            <a:r>
              <a:rPr lang="en-US" sz="2400" kern="1200" dirty="0">
                <a:solidFill>
                  <a:srgbClr val="000000"/>
                </a:solidFill>
                <a:latin typeface="Consolas" panose="020B0609020204030204" pitchFamily="49" charset="0"/>
                <a:ea typeface="+mn-ea"/>
                <a:cs typeface="Times New Roman" pitchFamily="18" charset="0"/>
              </a:rPr>
              <a:t>Time.h</a:t>
            </a:r>
            <a:r>
              <a:rPr lang="en-US" sz="2400" kern="1200" dirty="0">
                <a:solidFill>
                  <a:srgbClr val="000000"/>
                </a:solidFill>
                <a:latin typeface="Arial (Body)"/>
                <a:ea typeface="+mn-ea"/>
                <a:cs typeface="Times New Roman" pitchFamily="18" charset="0"/>
              </a:rPr>
              <a:t> and the source-code file </a:t>
            </a:r>
            <a:r>
              <a:rPr lang="en-US" sz="2400" kern="1200" dirty="0">
                <a:solidFill>
                  <a:srgbClr val="000000"/>
                </a:solidFill>
                <a:latin typeface="Consolas" panose="020B0609020204030204" pitchFamily="49" charset="0"/>
                <a:ea typeface="+mn-ea"/>
                <a:cs typeface="Times New Roman" pitchFamily="18" charset="0"/>
              </a:rPr>
              <a:t>Time.cpp</a:t>
            </a:r>
            <a:r>
              <a:rPr lang="en-US" sz="2400" kern="1200" dirty="0">
                <a:solidFill>
                  <a:srgbClr val="000000"/>
                </a:solidFill>
                <a:latin typeface="Arial (Body)"/>
                <a:ea typeface="+mn-ea"/>
                <a:cs typeface="Times New Roman" pitchFamily="18" charset="0"/>
              </a:rPr>
              <a:t> that </a:t>
            </a:r>
            <a:r>
              <a:rPr lang="en-US" sz="2400" kern="1200" dirty="0">
                <a:solidFill>
                  <a:srgbClr val="000000"/>
                </a:solidFill>
                <a:latin typeface="Consolas" panose="020B0609020204030204" pitchFamily="49" charset="0"/>
                <a:ea typeface="+mn-ea"/>
                <a:cs typeface="Times New Roman" pitchFamily="18" charset="0"/>
              </a:rPr>
              <a:t>#includes </a:t>
            </a:r>
            <a:r>
              <a:rPr lang="en-US" sz="2400" kern="1200" dirty="0">
                <a:solidFill>
                  <a:srgbClr val="000000"/>
                </a:solidFill>
                <a:latin typeface="Arial (Body)"/>
                <a:ea typeface="+mn-ea"/>
                <a:cs typeface="Times New Roman" pitchFamily="18" charset="0"/>
              </a:rPr>
              <a:t>the header, then compiles the source-code file to create </a:t>
            </a:r>
            <a:r>
              <a:rPr lang="en-US" sz="2400" kern="1200" dirty="0">
                <a:solidFill>
                  <a:srgbClr val="000000"/>
                </a:solidFill>
                <a:latin typeface="Consolas" panose="020B0609020204030204" pitchFamily="49" charset="0"/>
                <a:ea typeface="+mn-ea"/>
                <a:cs typeface="Times New Roman" pitchFamily="18" charset="0"/>
              </a:rPr>
              <a:t>Time’s</a:t>
            </a:r>
            <a:r>
              <a:rPr lang="en-US" sz="2400" kern="1200" dirty="0">
                <a:solidFill>
                  <a:srgbClr val="000000"/>
                </a:solidFill>
                <a:latin typeface="Arial (Body)"/>
                <a:ea typeface="+mn-ea"/>
                <a:cs typeface="Times New Roman" pitchFamily="18" charset="0"/>
              </a:rPr>
              <a:t> object code</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Times New Roman" pitchFamily="18" charset="0"/>
              </a:rPr>
              <a:t>To hide the class’s member-function implementation details, the class-implementation programmer would provide the client-code programmer with the header </a:t>
            </a:r>
            <a:r>
              <a:rPr lang="en-US" sz="2400" kern="1200" dirty="0">
                <a:solidFill>
                  <a:srgbClr val="000000"/>
                </a:solidFill>
                <a:latin typeface="Consolas" panose="020B0609020204030204" pitchFamily="49" charset="0"/>
                <a:ea typeface="+mn-ea"/>
                <a:cs typeface="Times New Roman" pitchFamily="18" charset="0"/>
              </a:rPr>
              <a:t>Time.h</a:t>
            </a:r>
            <a:r>
              <a:rPr lang="en-US" sz="2400" kern="1200" dirty="0">
                <a:solidFill>
                  <a:srgbClr val="000000"/>
                </a:solidFill>
                <a:latin typeface="Arial (Body)"/>
                <a:ea typeface="+mn-ea"/>
                <a:cs typeface="Times New Roman" pitchFamily="18" charset="0"/>
              </a:rPr>
              <a:t> (which specifies the class’s interface and data members) and the </a:t>
            </a:r>
            <a:r>
              <a:rPr lang="en-US" sz="2400" kern="1200" dirty="0">
                <a:solidFill>
                  <a:srgbClr val="000000"/>
                </a:solidFill>
                <a:latin typeface="Consolas" panose="020B0609020204030204" pitchFamily="49" charset="0"/>
                <a:ea typeface="+mn-ea"/>
                <a:cs typeface="Times New Roman" pitchFamily="18" charset="0"/>
              </a:rPr>
              <a:t>Time</a:t>
            </a:r>
            <a:r>
              <a:rPr lang="en-US" sz="2400" kern="1200" dirty="0">
                <a:solidFill>
                  <a:srgbClr val="000000"/>
                </a:solidFill>
                <a:latin typeface="Arial (Body)"/>
                <a:ea typeface="+mn-ea"/>
                <a:cs typeface="Times New Roman" pitchFamily="18" charset="0"/>
              </a:rPr>
              <a:t> object code (i.e., the machine-code instructions that represent </a:t>
            </a:r>
            <a:r>
              <a:rPr lang="en-US" sz="2400" kern="1200" dirty="0">
                <a:solidFill>
                  <a:srgbClr val="000000"/>
                </a:solidFill>
                <a:latin typeface="Consolas" panose="020B0609020204030204" pitchFamily="49" charset="0"/>
                <a:ea typeface="+mn-ea"/>
                <a:cs typeface="Times New Roman" pitchFamily="18" charset="0"/>
              </a:rPr>
              <a:t>Time’s</a:t>
            </a:r>
            <a:r>
              <a:rPr lang="en-US" sz="2400" kern="1200" dirty="0">
                <a:solidFill>
                  <a:srgbClr val="000000"/>
                </a:solidFill>
                <a:latin typeface="Arial (Body)"/>
                <a:ea typeface="+mn-ea"/>
                <a:cs typeface="Times New Roman" pitchFamily="18" charset="0"/>
              </a:rPr>
              <a:t> member </a:t>
            </a:r>
            <a:r>
              <a:rPr lang="en-US" sz="2400" kern="1200" dirty="0" smtClean="0">
                <a:solidFill>
                  <a:srgbClr val="000000"/>
                </a:solidFill>
                <a:latin typeface="Arial (Body)"/>
                <a:ea typeface="+mn-ea"/>
                <a:cs typeface="Times New Roman" pitchFamily="18" charset="0"/>
              </a:rPr>
              <a:t>functions).</a:t>
            </a:r>
          </a:p>
        </p:txBody>
      </p:sp>
    </p:spTree>
    <p:extLst>
      <p:ext uri="{BB962C8B-B14F-4D97-AF65-F5344CB8AC3E}">
        <p14:creationId xmlns:p14="http://schemas.microsoft.com/office/powerpoint/2010/main" val="27905369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fontAlgn="base">
              <a:spcBef>
                <a:spcPct val="0"/>
              </a:spcBef>
              <a:spcAft>
                <a:spcPct val="0"/>
              </a:spcAft>
              <a:buClrTx/>
            </a:pPr>
            <a:r>
              <a:rPr lang="en-US" kern="1200" dirty="0" smtClean="0">
                <a:latin typeface="Times New Roman" panose="02020603050405020304" pitchFamily="18" charset="0"/>
                <a:ea typeface="+mj-ea"/>
                <a:cs typeface="+mj-cs"/>
              </a:rPr>
              <a:t>9.3 Compilation and Linking Process </a:t>
            </a:r>
            <a:r>
              <a:rPr lang="en-US" sz="2000" b="0" kern="1200" dirty="0" smtClean="0">
                <a:latin typeface="Times New Roman" panose="02020603050405020304" pitchFamily="18" charset="0"/>
                <a:ea typeface="+mj-ea"/>
                <a:cs typeface="+mj-cs"/>
              </a:rPr>
              <a:t>(3 of 5)</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nchor="t">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The client-code programmer is not given </a:t>
            </a:r>
            <a:r>
              <a:rPr lang="en-US" sz="2000" kern="1200" dirty="0">
                <a:solidFill>
                  <a:srgbClr val="000000"/>
                </a:solidFill>
                <a:latin typeface="Consolas" panose="020B0609020204030204" pitchFamily="49" charset="0"/>
                <a:ea typeface="+mn-ea"/>
                <a:cs typeface="Times New Roman" pitchFamily="18" charset="0"/>
              </a:rPr>
              <a:t>Time.cpp</a:t>
            </a:r>
            <a:r>
              <a:rPr lang="en-US" sz="2000" kern="1200" dirty="0">
                <a:solidFill>
                  <a:srgbClr val="000000"/>
                </a:solidFill>
                <a:latin typeface="Arial (Body)"/>
                <a:ea typeface="+mn-ea"/>
                <a:cs typeface="Times New Roman" pitchFamily="18" charset="0"/>
              </a:rPr>
              <a:t>, so the client remains unaware of how </a:t>
            </a:r>
            <a:r>
              <a:rPr lang="en-US" sz="2000" kern="1200" dirty="0">
                <a:solidFill>
                  <a:srgbClr val="000000"/>
                </a:solidFill>
                <a:latin typeface="Consolas" panose="020B0609020204030204" pitchFamily="49" charset="0"/>
                <a:ea typeface="+mn-ea"/>
                <a:cs typeface="Times New Roman" pitchFamily="18" charset="0"/>
              </a:rPr>
              <a:t>Time’s</a:t>
            </a:r>
            <a:r>
              <a:rPr lang="en-US" sz="2000" kern="1200" dirty="0">
                <a:solidFill>
                  <a:srgbClr val="000000"/>
                </a:solidFill>
                <a:latin typeface="Arial (Body)"/>
                <a:ea typeface="+mn-ea"/>
                <a:cs typeface="Times New Roman" pitchFamily="18" charset="0"/>
              </a:rPr>
              <a:t> member functions are implemented</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The client-code programmer needs to know only </a:t>
            </a:r>
            <a:r>
              <a:rPr lang="en-US" sz="2000" kern="1200" dirty="0">
                <a:solidFill>
                  <a:srgbClr val="000000"/>
                </a:solidFill>
                <a:latin typeface="Consolas" panose="020B0609020204030204" pitchFamily="49" charset="0"/>
                <a:ea typeface="+mn-ea"/>
                <a:cs typeface="Times New Roman" pitchFamily="18" charset="0"/>
              </a:rPr>
              <a:t>Time’s</a:t>
            </a:r>
            <a:r>
              <a:rPr lang="en-US" sz="2000" kern="1200" dirty="0">
                <a:solidFill>
                  <a:srgbClr val="000000"/>
                </a:solidFill>
                <a:latin typeface="Arial (Body)"/>
                <a:ea typeface="+mn-ea"/>
                <a:cs typeface="Times New Roman" pitchFamily="18" charset="0"/>
              </a:rPr>
              <a:t> interface to use the class and must be able to link its object code</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Since the interface of the class is part of the class definition in the </a:t>
            </a:r>
            <a:r>
              <a:rPr lang="en-US" sz="2000" kern="1200" dirty="0">
                <a:solidFill>
                  <a:srgbClr val="000000"/>
                </a:solidFill>
                <a:latin typeface="Consolas" panose="020B0609020204030204" pitchFamily="49" charset="0"/>
                <a:ea typeface="+mn-ea"/>
                <a:cs typeface="Times New Roman" pitchFamily="18" charset="0"/>
              </a:rPr>
              <a:t>Time.h</a:t>
            </a:r>
            <a:r>
              <a:rPr lang="en-US" sz="2000" kern="1200" dirty="0">
                <a:solidFill>
                  <a:srgbClr val="000000"/>
                </a:solidFill>
                <a:latin typeface="Arial (Body)"/>
                <a:ea typeface="+mn-ea"/>
                <a:cs typeface="Times New Roman" pitchFamily="18" charset="0"/>
              </a:rPr>
              <a:t> header, the client-code programmer must have access to this file and must </a:t>
            </a:r>
            <a:r>
              <a:rPr lang="en-US" sz="2000" kern="1200" dirty="0">
                <a:solidFill>
                  <a:srgbClr val="000000"/>
                </a:solidFill>
                <a:latin typeface="Consolas" panose="020B0609020204030204" pitchFamily="49" charset="0"/>
                <a:ea typeface="+mn-ea"/>
                <a:cs typeface="Times New Roman" pitchFamily="18" charset="0"/>
              </a:rPr>
              <a:t>#include </a:t>
            </a:r>
            <a:r>
              <a:rPr lang="en-US" sz="2000" kern="1200" dirty="0">
                <a:solidFill>
                  <a:srgbClr val="000000"/>
                </a:solidFill>
                <a:latin typeface="Arial (Body)"/>
                <a:ea typeface="+mn-ea"/>
                <a:cs typeface="Times New Roman" pitchFamily="18" charset="0"/>
              </a:rPr>
              <a:t>it in the client’s source-code file</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When the client code is compiled, the compiler uses the class definition in </a:t>
            </a:r>
            <a:r>
              <a:rPr lang="en-US" sz="2000" kern="1200" dirty="0">
                <a:solidFill>
                  <a:srgbClr val="000000"/>
                </a:solidFill>
                <a:latin typeface="Consolas" panose="020B0609020204030204" pitchFamily="49" charset="0"/>
                <a:ea typeface="+mn-ea"/>
                <a:cs typeface="Times New Roman" pitchFamily="18" charset="0"/>
              </a:rPr>
              <a:t>Time.h</a:t>
            </a:r>
            <a:r>
              <a:rPr lang="en-US" sz="2000" kern="1200" dirty="0">
                <a:solidFill>
                  <a:srgbClr val="000000"/>
                </a:solidFill>
                <a:latin typeface="Arial (Body)"/>
                <a:ea typeface="+mn-ea"/>
                <a:cs typeface="Times New Roman" pitchFamily="18" charset="0"/>
              </a:rPr>
              <a:t> to ensure that the main function creates and manipulates objects of class </a:t>
            </a:r>
            <a:r>
              <a:rPr lang="en-US" sz="2000" kern="1200" dirty="0">
                <a:solidFill>
                  <a:srgbClr val="000000"/>
                </a:solidFill>
                <a:latin typeface="Consolas" panose="020B0609020204030204" pitchFamily="49" charset="0"/>
                <a:ea typeface="+mn-ea"/>
                <a:cs typeface="Times New Roman" pitchFamily="18" charset="0"/>
              </a:rPr>
              <a:t>Time</a:t>
            </a:r>
            <a:r>
              <a:rPr lang="en-US" sz="2000" kern="1200" dirty="0">
                <a:solidFill>
                  <a:srgbClr val="000000"/>
                </a:solidFill>
                <a:latin typeface="Arial (Body)"/>
                <a:ea typeface="+mn-ea"/>
                <a:cs typeface="Times New Roman" pitchFamily="18" charset="0"/>
              </a:rPr>
              <a:t> correctly</a:t>
            </a:r>
          </a:p>
        </p:txBody>
      </p:sp>
    </p:spTree>
    <p:extLst>
      <p:ext uri="{BB962C8B-B14F-4D97-AF65-F5344CB8AC3E}">
        <p14:creationId xmlns:p14="http://schemas.microsoft.com/office/powerpoint/2010/main" val="38069912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kern="1200" dirty="0">
                <a:latin typeface="Times New Roman" panose="02020603050405020304" pitchFamily="18" charset="0"/>
              </a:rPr>
              <a:t>9.3 Compilation and Linking Process </a:t>
            </a:r>
            <a:r>
              <a:rPr lang="en-US" sz="2000" b="0" kern="1200" dirty="0" smtClean="0">
                <a:latin typeface="Times New Roman" panose="02020603050405020304" pitchFamily="18" charset="0"/>
              </a:rPr>
              <a:t>(4 </a:t>
            </a:r>
            <a:r>
              <a:rPr lang="en-US" sz="2000" b="0" kern="1200" dirty="0">
                <a:latin typeface="Times New Roman" panose="02020603050405020304" pitchFamily="18" charset="0"/>
              </a:rPr>
              <a:t>of </a:t>
            </a:r>
            <a:r>
              <a:rPr lang="en-US" sz="2000" b="0" kern="1200" dirty="0" smtClean="0">
                <a:latin typeface="Times New Roman" panose="02020603050405020304" pitchFamily="18" charset="0"/>
              </a:rPr>
              <a:t>5)</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372475" cy="452428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Times New Roman" pitchFamily="18" charset="0"/>
              </a:rPr>
              <a:t>To create the executable </a:t>
            </a:r>
            <a:r>
              <a:rPr lang="en-US" sz="2200" kern="1200" dirty="0">
                <a:solidFill>
                  <a:srgbClr val="000000"/>
                </a:solidFill>
                <a:latin typeface="Consolas" panose="020B0609020204030204" pitchFamily="49" charset="0"/>
                <a:ea typeface="+mn-ea"/>
                <a:cs typeface="Times New Roman" pitchFamily="18" charset="0"/>
              </a:rPr>
              <a:t>Time</a:t>
            </a:r>
            <a:r>
              <a:rPr lang="en-US" sz="2200" kern="1200" dirty="0">
                <a:solidFill>
                  <a:srgbClr val="000000"/>
                </a:solidFill>
                <a:latin typeface="+mn-lt"/>
                <a:ea typeface="+mn-ea"/>
                <a:cs typeface="Times New Roman" pitchFamily="18" charset="0"/>
              </a:rPr>
              <a:t> application, the last step is to </a:t>
            </a:r>
            <a:r>
              <a:rPr lang="en-US" sz="2200" kern="1200" dirty="0" smtClean="0">
                <a:solidFill>
                  <a:srgbClr val="000000"/>
                </a:solidFill>
                <a:latin typeface="+mn-lt"/>
                <a:ea typeface="+mn-ea"/>
                <a:cs typeface="Times New Roman" pitchFamily="18" charset="0"/>
              </a:rPr>
              <a:t>link</a:t>
            </a:r>
            <a:endParaRPr lang="en-US" sz="2200" kern="1200" dirty="0">
              <a:solidFill>
                <a:srgbClr val="000000"/>
              </a:solidFill>
              <a:latin typeface="+mn-lt"/>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200" kern="1200" dirty="0">
                <a:solidFill>
                  <a:srgbClr val="000000"/>
                </a:solidFill>
                <a:latin typeface="+mn-lt"/>
                <a:ea typeface="+mn-ea"/>
                <a:cs typeface="Times New Roman" pitchFamily="18" charset="0"/>
              </a:rPr>
              <a:t>the object code for the </a:t>
            </a:r>
            <a:r>
              <a:rPr lang="en-US" sz="2200" kern="1200" dirty="0">
                <a:solidFill>
                  <a:srgbClr val="000000"/>
                </a:solidFill>
                <a:latin typeface="Consolas" panose="020B0609020204030204" pitchFamily="49" charset="0"/>
                <a:ea typeface="+mn-ea"/>
                <a:cs typeface="Times New Roman" pitchFamily="18" charset="0"/>
              </a:rPr>
              <a:t>main</a:t>
            </a:r>
            <a:r>
              <a:rPr lang="en-US" sz="2200" kern="1200" dirty="0">
                <a:solidFill>
                  <a:srgbClr val="000000"/>
                </a:solidFill>
                <a:latin typeface="+mn-lt"/>
                <a:ea typeface="+mn-ea"/>
                <a:cs typeface="Times New Roman" pitchFamily="18" charset="0"/>
              </a:rPr>
              <a:t> function (i.e., the client code),</a:t>
            </a:r>
          </a:p>
          <a:p>
            <a:pPr marL="741553" lvl="1" indent="-284353" fontAlgn="base">
              <a:spcAft>
                <a:spcPct val="0"/>
              </a:spcAft>
              <a:buFont typeface="Arial" panose="020B0604020202020204" pitchFamily="34" charset="0"/>
              <a:buChar char="–"/>
              <a:defRPr/>
            </a:pPr>
            <a:r>
              <a:rPr lang="en-US" sz="2200" kern="1200" dirty="0">
                <a:solidFill>
                  <a:srgbClr val="000000"/>
                </a:solidFill>
                <a:latin typeface="+mn-lt"/>
                <a:ea typeface="+mn-ea"/>
                <a:cs typeface="Times New Roman" pitchFamily="18" charset="0"/>
              </a:rPr>
              <a:t>the object code for class </a:t>
            </a:r>
            <a:r>
              <a:rPr lang="en-US" sz="2200" kern="1200" dirty="0">
                <a:solidFill>
                  <a:srgbClr val="000000"/>
                </a:solidFill>
                <a:latin typeface="Consolas" panose="020B0609020204030204" pitchFamily="49" charset="0"/>
                <a:ea typeface="+mn-ea"/>
                <a:cs typeface="Times New Roman" pitchFamily="18" charset="0"/>
              </a:rPr>
              <a:t>Time’s</a:t>
            </a:r>
            <a:r>
              <a:rPr lang="en-US" sz="2200" kern="1200" dirty="0">
                <a:solidFill>
                  <a:srgbClr val="000000"/>
                </a:solidFill>
                <a:latin typeface="+mn-lt"/>
                <a:ea typeface="+mn-ea"/>
                <a:cs typeface="Times New Roman" pitchFamily="18" charset="0"/>
              </a:rPr>
              <a:t> member-function implementations, and</a:t>
            </a:r>
          </a:p>
          <a:p>
            <a:pPr marL="741553" lvl="1" indent="-284353" fontAlgn="base">
              <a:spcAft>
                <a:spcPct val="0"/>
              </a:spcAft>
              <a:buFont typeface="Arial" panose="020B0604020202020204" pitchFamily="34" charset="0"/>
              <a:buChar char="–"/>
              <a:defRPr/>
            </a:pPr>
            <a:r>
              <a:rPr lang="en-US" sz="2200" kern="1200" dirty="0">
                <a:solidFill>
                  <a:srgbClr val="000000"/>
                </a:solidFill>
                <a:latin typeface="+mn-lt"/>
                <a:ea typeface="+mn-ea"/>
                <a:cs typeface="Times New Roman" pitchFamily="18" charset="0"/>
              </a:rPr>
              <a:t>the C++ Standard Library object code for the C++ classes (e.g., </a:t>
            </a:r>
            <a:r>
              <a:rPr lang="en-US" sz="2200" kern="1200" dirty="0">
                <a:solidFill>
                  <a:srgbClr val="000000"/>
                </a:solidFill>
                <a:latin typeface="Consolas" panose="020B0609020204030204" pitchFamily="49" charset="0"/>
                <a:ea typeface="+mn-ea"/>
                <a:cs typeface="Times New Roman" pitchFamily="18" charset="0"/>
              </a:rPr>
              <a:t>string</a:t>
            </a:r>
            <a:r>
              <a:rPr lang="en-US" sz="2200" kern="1200" dirty="0">
                <a:solidFill>
                  <a:srgbClr val="000000"/>
                </a:solidFill>
                <a:latin typeface="+mn-lt"/>
                <a:ea typeface="+mn-ea"/>
                <a:cs typeface="Times New Roman" pitchFamily="18" charset="0"/>
              </a:rPr>
              <a:t>) used by the class-implementation programmer and the client-code programmer.</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Times New Roman" pitchFamily="18" charset="0"/>
              </a:rPr>
              <a:t>The linker’s output is the executable </a:t>
            </a:r>
            <a:r>
              <a:rPr lang="en-US" sz="2200" kern="1200" dirty="0">
                <a:solidFill>
                  <a:srgbClr val="000000"/>
                </a:solidFill>
                <a:latin typeface="Consolas" panose="020B0609020204030204" pitchFamily="49" charset="0"/>
                <a:ea typeface="+mn-ea"/>
                <a:cs typeface="Times New Roman" pitchFamily="18" charset="0"/>
              </a:rPr>
              <a:t>Time</a:t>
            </a:r>
            <a:r>
              <a:rPr lang="en-US" sz="2200" kern="1200" dirty="0">
                <a:solidFill>
                  <a:srgbClr val="000000"/>
                </a:solidFill>
                <a:latin typeface="+mn-lt"/>
                <a:ea typeface="+mn-ea"/>
                <a:cs typeface="Times New Roman" pitchFamily="18" charset="0"/>
              </a:rPr>
              <a:t> application that users can execute to create and manipulate a </a:t>
            </a:r>
            <a:r>
              <a:rPr lang="en-US" sz="2200" kern="1200" dirty="0">
                <a:solidFill>
                  <a:srgbClr val="000000"/>
                </a:solidFill>
                <a:latin typeface="Consolas" panose="020B0609020204030204" pitchFamily="49" charset="0"/>
                <a:ea typeface="+mn-ea"/>
                <a:cs typeface="Times New Roman" pitchFamily="18" charset="0"/>
              </a:rPr>
              <a:t>Time</a:t>
            </a:r>
            <a:r>
              <a:rPr lang="en-US" sz="2200" kern="1200" dirty="0">
                <a:solidFill>
                  <a:srgbClr val="000000"/>
                </a:solidFill>
                <a:latin typeface="+mn-lt"/>
                <a:ea typeface="+mn-ea"/>
                <a:cs typeface="Times New Roman" pitchFamily="18" charset="0"/>
              </a:rPr>
              <a:t> object</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mn-lt"/>
                <a:ea typeface="+mn-ea"/>
                <a:cs typeface="Times New Roman" pitchFamily="18" charset="0"/>
              </a:rPr>
              <a:t>Compilers and </a:t>
            </a:r>
            <a:r>
              <a:rPr lang="en-US" sz="2200" kern="1200" dirty="0" smtClean="0">
                <a:solidFill>
                  <a:srgbClr val="000000"/>
                </a:solidFill>
                <a:latin typeface="+mn-lt"/>
                <a:ea typeface="+mn-ea"/>
                <a:cs typeface="Times New Roman" pitchFamily="18" charset="0"/>
              </a:rPr>
              <a:t>I</a:t>
            </a:r>
            <a:r>
              <a:rPr lang="en-US" sz="100" kern="1200" dirty="0" smtClean="0">
                <a:solidFill>
                  <a:srgbClr val="000000"/>
                </a:solidFill>
                <a:latin typeface="+mn-lt"/>
                <a:ea typeface="+mn-ea"/>
                <a:cs typeface="Times New Roman" pitchFamily="18" charset="0"/>
              </a:rPr>
              <a:t> </a:t>
            </a:r>
            <a:r>
              <a:rPr lang="en-US" sz="2200" kern="1200" dirty="0" smtClean="0">
                <a:solidFill>
                  <a:srgbClr val="000000"/>
                </a:solidFill>
                <a:latin typeface="+mn-lt"/>
                <a:ea typeface="+mn-ea"/>
                <a:cs typeface="Times New Roman" pitchFamily="18" charset="0"/>
              </a:rPr>
              <a:t>D</a:t>
            </a:r>
            <a:r>
              <a:rPr lang="en-US" sz="100" kern="1200" dirty="0" smtClean="0">
                <a:solidFill>
                  <a:srgbClr val="000000"/>
                </a:solidFill>
                <a:latin typeface="+mn-lt"/>
                <a:ea typeface="+mn-ea"/>
                <a:cs typeface="Times New Roman" pitchFamily="18" charset="0"/>
              </a:rPr>
              <a:t> </a:t>
            </a:r>
            <a:r>
              <a:rPr lang="en-US" sz="2200" kern="1200" dirty="0" smtClean="0">
                <a:solidFill>
                  <a:srgbClr val="000000"/>
                </a:solidFill>
                <a:latin typeface="+mn-lt"/>
                <a:ea typeface="+mn-ea"/>
                <a:cs typeface="Times New Roman" pitchFamily="18" charset="0"/>
              </a:rPr>
              <a:t>E</a:t>
            </a:r>
            <a:r>
              <a:rPr lang="en-US" sz="100" kern="1200" dirty="0" smtClean="0">
                <a:solidFill>
                  <a:srgbClr val="000000"/>
                </a:solidFill>
                <a:latin typeface="+mn-lt"/>
                <a:ea typeface="+mn-ea"/>
                <a:cs typeface="Times New Roman" pitchFamily="18" charset="0"/>
              </a:rPr>
              <a:t> </a:t>
            </a:r>
            <a:r>
              <a:rPr lang="en-US" sz="2200" kern="1200" dirty="0" smtClean="0">
                <a:solidFill>
                  <a:srgbClr val="000000"/>
                </a:solidFill>
                <a:latin typeface="+mn-lt"/>
                <a:ea typeface="+mn-ea"/>
                <a:cs typeface="Times New Roman" pitchFamily="18" charset="0"/>
              </a:rPr>
              <a:t>s </a:t>
            </a:r>
            <a:r>
              <a:rPr lang="en-US" sz="2200" kern="1200" dirty="0">
                <a:solidFill>
                  <a:srgbClr val="000000"/>
                </a:solidFill>
                <a:latin typeface="+mn-lt"/>
                <a:ea typeface="+mn-ea"/>
                <a:cs typeface="Times New Roman" pitchFamily="18" charset="0"/>
              </a:rPr>
              <a:t>typically invoke the linker for you after compiling your </a:t>
            </a:r>
            <a:r>
              <a:rPr lang="en-US" sz="2200" kern="1200" dirty="0" smtClean="0">
                <a:solidFill>
                  <a:srgbClr val="000000"/>
                </a:solidFill>
                <a:latin typeface="+mn-lt"/>
                <a:ea typeface="+mn-ea"/>
                <a:cs typeface="Times New Roman" pitchFamily="18" charset="0"/>
              </a:rPr>
              <a:t>code</a:t>
            </a:r>
          </a:p>
        </p:txBody>
      </p:sp>
    </p:spTree>
    <p:extLst>
      <p:ext uri="{BB962C8B-B14F-4D97-AF65-F5344CB8AC3E}">
        <p14:creationId xmlns:p14="http://schemas.microsoft.com/office/powerpoint/2010/main" val="15214295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fontAlgn="base">
              <a:spcBef>
                <a:spcPct val="0"/>
              </a:spcBef>
              <a:spcAft>
                <a:spcPct val="0"/>
              </a:spcAft>
              <a:buClrTx/>
            </a:pPr>
            <a:r>
              <a:rPr lang="en-US" kern="1200" dirty="0" smtClean="0">
                <a:latin typeface="Times New Roman" panose="02020603050405020304" pitchFamily="18" charset="0"/>
                <a:ea typeface="+mj-ea"/>
                <a:cs typeface="+mj-cs"/>
              </a:rPr>
              <a:t>9.3 Compilation and Linking Process </a:t>
            </a:r>
            <a:r>
              <a:rPr lang="en-US" sz="2000" b="0" kern="1200" dirty="0" smtClean="0">
                <a:latin typeface="Times New Roman" panose="02020603050405020304" pitchFamily="18" charset="0"/>
                <a:ea typeface="+mj-ea"/>
                <a:cs typeface="+mj-cs"/>
              </a:rPr>
              <a:t>(5 of </a:t>
            </a:r>
            <a:r>
              <a:rPr lang="en-US" sz="2000" b="0" kern="1200" dirty="0">
                <a:latin typeface="Times New Roman" panose="02020603050405020304" pitchFamily="18" charset="0"/>
                <a:ea typeface="+mj-ea"/>
                <a:cs typeface="+mj-cs"/>
              </a:rPr>
              <a:t>5</a:t>
            </a:r>
            <a:r>
              <a:rPr lang="en-US" sz="2000" b="0" kern="1200" dirty="0" smtClean="0">
                <a:latin typeface="Times New Roman" panose="02020603050405020304" pitchFamily="18" charset="0"/>
                <a:ea typeface="+mj-ea"/>
                <a:cs typeface="+mj-cs"/>
              </a:rPr>
              <a:t>)</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532260"/>
            <a:ext cx="8229600" cy="2492960"/>
          </a:xfrm>
        </p:spPr>
        <p:txBody>
          <a:bodyPr wrap="square" lIns="91425" tIns="91425" rIns="91425" bIns="91425" anchor="b">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Compiling Programs Containing Two or More Source-Code </a:t>
            </a:r>
            <a:r>
              <a:rPr lang="en-US" sz="2000" kern="1200" dirty="0" smtClean="0">
                <a:solidFill>
                  <a:srgbClr val="000000"/>
                </a:solidFill>
                <a:latin typeface="Arial (Body)"/>
                <a:ea typeface="+mn-ea"/>
                <a:cs typeface="Times New Roman" pitchFamily="18" charset="0"/>
              </a:rPr>
              <a:t>Files</a:t>
            </a:r>
            <a:endParaRPr lang="en-US" sz="2000" kern="1200" dirty="0">
              <a:solidFill>
                <a:srgbClr val="000000"/>
              </a:solidFill>
              <a:latin typeface="Arial (Body)"/>
              <a:ea typeface="+mn-ea"/>
              <a:cs typeface="Times New Roman" pitchFamily="18" charset="0"/>
            </a:endParaRP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Times New Roman" pitchFamily="18" charset="0"/>
              </a:rPr>
              <a:t>In Microsoft Visual Studio, add to your project all the headers and source-code files that make up a program, then build and run the project</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Times New Roman" pitchFamily="18" charset="0"/>
              </a:rPr>
              <a:t>For </a:t>
            </a:r>
            <a:r>
              <a:rPr lang="en-US" sz="2000" kern="1200" dirty="0" smtClean="0">
                <a:solidFill>
                  <a:srgbClr val="000000"/>
                </a:solidFill>
                <a:latin typeface="Arial (Body)"/>
                <a:ea typeface="+mn-ea"/>
                <a:cs typeface="Times New Roman" pitchFamily="18" charset="0"/>
              </a:rPr>
              <a:t>G</a:t>
            </a:r>
            <a:r>
              <a:rPr lang="en-US" sz="100" kern="1200" dirty="0" smtClean="0">
                <a:solidFill>
                  <a:srgbClr val="000000"/>
                </a:solidFill>
                <a:latin typeface="Arial (Body)"/>
                <a:ea typeface="+mn-ea"/>
                <a:cs typeface="Times New Roman" pitchFamily="18" charset="0"/>
              </a:rPr>
              <a:t> </a:t>
            </a:r>
            <a:r>
              <a:rPr lang="en-US" sz="2000" kern="1200" dirty="0" smtClean="0">
                <a:solidFill>
                  <a:srgbClr val="000000"/>
                </a:solidFill>
                <a:latin typeface="Arial (Body)"/>
                <a:ea typeface="+mn-ea"/>
                <a:cs typeface="Times New Roman" pitchFamily="18" charset="0"/>
              </a:rPr>
              <a:t>N</a:t>
            </a:r>
            <a:r>
              <a:rPr lang="en-US" sz="100" kern="1200" dirty="0" smtClean="0">
                <a:solidFill>
                  <a:srgbClr val="000000"/>
                </a:solidFill>
                <a:latin typeface="Arial (Body)"/>
                <a:ea typeface="+mn-ea"/>
                <a:cs typeface="Times New Roman" pitchFamily="18" charset="0"/>
              </a:rPr>
              <a:t> </a:t>
            </a:r>
            <a:r>
              <a:rPr lang="en-US" sz="2000" kern="1200" dirty="0" smtClean="0">
                <a:solidFill>
                  <a:srgbClr val="000000"/>
                </a:solidFill>
                <a:latin typeface="Arial (Body)"/>
                <a:ea typeface="+mn-ea"/>
                <a:cs typeface="Times New Roman" pitchFamily="18" charset="0"/>
              </a:rPr>
              <a:t>U C</a:t>
            </a:r>
            <a:r>
              <a:rPr lang="en-US" sz="2000" kern="1200" dirty="0">
                <a:solidFill>
                  <a:srgbClr val="000000"/>
                </a:solidFill>
                <a:latin typeface="Arial (Body)"/>
                <a:ea typeface="+mn-ea"/>
                <a:cs typeface="Times New Roman" pitchFamily="18" charset="0"/>
              </a:rPr>
              <a:t>++, open a shell and change to the directory containing all the files for a given program, then execute the following command</a:t>
            </a:r>
            <a:r>
              <a:rPr lang="en-US" sz="2000" kern="1200" dirty="0" smtClean="0">
                <a:solidFill>
                  <a:srgbClr val="000000"/>
                </a:solidFill>
                <a:latin typeface="Arial (Body)"/>
                <a:ea typeface="+mn-ea"/>
                <a:cs typeface="Times New Roman" pitchFamily="18" charset="0"/>
              </a:rPr>
              <a:t>:</a:t>
            </a:r>
            <a:endParaRPr lang="en-US" sz="2000" kern="1200" dirty="0">
              <a:solidFill>
                <a:srgbClr val="000000"/>
              </a:solidFill>
              <a:latin typeface="Arial (Body)"/>
              <a:ea typeface="+mn-ea"/>
              <a:cs typeface="Times New Roman" pitchFamily="18" charset="0"/>
            </a:endParaRPr>
          </a:p>
        </p:txBody>
      </p:sp>
      <p:pic>
        <p:nvPicPr>
          <p:cNvPr id="6" name="Picture 5" descr="Computer code reads, g plus plus minus s t d equals c plus plus 14 asterisk period c p p minus 0 Executable Name."/>
          <p:cNvPicPr>
            <a:picLocks noChangeAspect="1"/>
          </p:cNvPicPr>
          <p:nvPr/>
        </p:nvPicPr>
        <p:blipFill rotWithShape="1">
          <a:blip r:embed="rId2"/>
          <a:srcRect t="22133" r="2508" b="24936"/>
          <a:stretch/>
        </p:blipFill>
        <p:spPr>
          <a:xfrm>
            <a:off x="1122239" y="4108999"/>
            <a:ext cx="5616743" cy="297353"/>
          </a:xfrm>
          <a:prstGeom prst="rect">
            <a:avLst/>
          </a:prstGeom>
        </p:spPr>
      </p:pic>
      <p:sp>
        <p:nvSpPr>
          <p:cNvPr id="4" name="Text Placeholder 3"/>
          <p:cNvSpPr>
            <a:spLocks noGrp="1"/>
          </p:cNvSpPr>
          <p:nvPr>
            <p:ph type="body" idx="2"/>
          </p:nvPr>
        </p:nvSpPr>
        <p:spPr>
          <a:xfrm>
            <a:off x="457200" y="4473122"/>
            <a:ext cx="8229600" cy="1727200"/>
          </a:xfrm>
        </p:spPr>
        <p:txBody>
          <a:bodyPr/>
          <a:lstStyle/>
          <a:p>
            <a:pPr lvl="2" fontAlgn="base">
              <a:spcAft>
                <a:spcPct val="0"/>
              </a:spcAft>
              <a:buFontTx/>
              <a:buChar char="▪"/>
              <a:defRPr/>
            </a:pPr>
            <a:r>
              <a:rPr lang="en-US" sz="2000" kern="1200" dirty="0">
                <a:solidFill>
                  <a:srgbClr val="000000"/>
                </a:solidFill>
                <a:latin typeface="Arial (Body)"/>
                <a:cs typeface="Times New Roman" pitchFamily="18" charset="0"/>
              </a:rPr>
              <a:t>*.cpp specifies to compile and link all of the source-code files in the current directory—the preprocessor automatically locates the headers in that directory.</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cs typeface="Times New Roman" pitchFamily="18" charset="0"/>
              </a:rPr>
              <a:t>For Apple Xcode, add to your project all the headers and source-code files that make up a program, then build and run the </a:t>
            </a:r>
            <a:r>
              <a:rPr lang="en-US" sz="2000" kern="1200" dirty="0" smtClean="0">
                <a:solidFill>
                  <a:srgbClr val="000000"/>
                </a:solidFill>
                <a:latin typeface="Arial (Body)"/>
                <a:cs typeface="Times New Roman" pitchFamily="18" charset="0"/>
              </a:rPr>
              <a:t>project</a:t>
            </a:r>
            <a:endParaRPr lang="en-US" sz="2000" kern="1200" dirty="0">
              <a:solidFill>
                <a:srgbClr val="000000"/>
              </a:solidFill>
              <a:latin typeface="Arial (Body)"/>
              <a:cs typeface="Times New Roman" pitchFamily="18" charset="0"/>
            </a:endParaRPr>
          </a:p>
        </p:txBody>
      </p:sp>
    </p:spTree>
    <p:extLst>
      <p:ext uri="{BB962C8B-B14F-4D97-AF65-F5344CB8AC3E}">
        <p14:creationId xmlns:p14="http://schemas.microsoft.com/office/powerpoint/2010/main" val="13794356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9.4 Class Scope and Accessing Class Members </a:t>
            </a:r>
            <a:r>
              <a:rPr lang="en-US" sz="2000" b="0" kern="1200" dirty="0" smtClean="0">
                <a:latin typeface="Times New Roman" panose="02020603050405020304" pitchFamily="18" charset="0"/>
                <a:ea typeface="+mj-ea"/>
                <a:cs typeface="+mj-cs"/>
              </a:rPr>
              <a:t>(1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2436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A class’s data members and member functions belong to that class’s scope.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Nonmember functions are defined at </a:t>
            </a:r>
            <a:r>
              <a:rPr lang="en-US" altLang="en-US" sz="2400" b="1" kern="1200" dirty="0">
                <a:solidFill>
                  <a:srgbClr val="000000"/>
                </a:solidFill>
                <a:latin typeface="Arial (Body)"/>
                <a:ea typeface="+mn-ea"/>
                <a:cs typeface="+mn-cs"/>
              </a:rPr>
              <a:t>global namespace scope</a:t>
            </a:r>
            <a:r>
              <a:rPr lang="en-US" altLang="en-US" sz="2400" kern="1200" dirty="0">
                <a:solidFill>
                  <a:srgbClr val="000000"/>
                </a:solidFill>
                <a:latin typeface="Arial (Body)"/>
                <a:ea typeface="+mn-ea"/>
                <a:cs typeface="+mn-cs"/>
              </a:rPr>
              <a:t>, by default.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Within a class’s scope, class members are immediately accessible by all of that class’s member functions and can be referenced by name.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Outside a class’s scope, </a:t>
            </a:r>
            <a:r>
              <a:rPr lang="en-US" altLang="en-US" sz="2400" kern="1200" dirty="0">
                <a:solidFill>
                  <a:srgbClr val="000000"/>
                </a:solidFill>
                <a:latin typeface="Consolas" panose="020B0609020204030204" pitchFamily="49" charset="0"/>
                <a:ea typeface="+mn-ea"/>
                <a:cs typeface="+mn-cs"/>
              </a:rPr>
              <a:t>public</a:t>
            </a:r>
            <a:r>
              <a:rPr lang="en-US" altLang="en-US" sz="2400" kern="1200" dirty="0">
                <a:solidFill>
                  <a:srgbClr val="000000"/>
                </a:solidFill>
                <a:latin typeface="Arial (Body)"/>
                <a:ea typeface="+mn-ea"/>
                <a:cs typeface="+mn-cs"/>
              </a:rPr>
              <a:t> class members are referenced through one of the </a:t>
            </a:r>
            <a:r>
              <a:rPr lang="en-US" altLang="en-US" sz="2400" b="1" kern="1200" dirty="0">
                <a:solidFill>
                  <a:srgbClr val="000000"/>
                </a:solidFill>
                <a:latin typeface="Arial (Body)"/>
                <a:ea typeface="+mn-ea"/>
                <a:cs typeface="+mn-cs"/>
              </a:rPr>
              <a:t>handles</a:t>
            </a:r>
            <a:r>
              <a:rPr lang="en-US" altLang="en-US" sz="2400" kern="1200" dirty="0">
                <a:solidFill>
                  <a:srgbClr val="000000"/>
                </a:solidFill>
                <a:latin typeface="Arial (Body)"/>
                <a:ea typeface="+mn-ea"/>
                <a:cs typeface="+mn-cs"/>
              </a:rPr>
              <a:t> on an object—an </a:t>
            </a:r>
            <a:r>
              <a:rPr lang="en-US" altLang="en-US" sz="2400" b="1" kern="1200" dirty="0">
                <a:solidFill>
                  <a:srgbClr val="000000"/>
                </a:solidFill>
                <a:latin typeface="Arial (Body)"/>
                <a:ea typeface="+mn-ea"/>
                <a:cs typeface="+mn-cs"/>
              </a:rPr>
              <a:t>object name</a:t>
            </a:r>
            <a:r>
              <a:rPr lang="en-US" altLang="en-US" sz="2400" kern="1200" dirty="0">
                <a:solidFill>
                  <a:srgbClr val="000000"/>
                </a:solidFill>
                <a:latin typeface="Arial (Body)"/>
                <a:ea typeface="+mn-ea"/>
                <a:cs typeface="+mn-cs"/>
              </a:rPr>
              <a:t>, a</a:t>
            </a:r>
            <a:r>
              <a:rPr lang="en-US" altLang="en-US" sz="2400" b="1" kern="1200" dirty="0">
                <a:solidFill>
                  <a:srgbClr val="000000"/>
                </a:solidFill>
                <a:latin typeface="Arial (Body)"/>
                <a:ea typeface="+mn-ea"/>
                <a:cs typeface="+mn-cs"/>
              </a:rPr>
              <a:t> reference </a:t>
            </a:r>
            <a:r>
              <a:rPr lang="en-US" altLang="en-US" sz="2400" kern="1200" dirty="0">
                <a:solidFill>
                  <a:srgbClr val="000000"/>
                </a:solidFill>
                <a:latin typeface="Arial (Body)"/>
                <a:ea typeface="+mn-ea"/>
                <a:cs typeface="+mn-cs"/>
              </a:rPr>
              <a:t>to an object or a </a:t>
            </a:r>
            <a:r>
              <a:rPr lang="en-US" altLang="en-US" sz="2400" b="1" kern="1200" dirty="0">
                <a:solidFill>
                  <a:srgbClr val="000000"/>
                </a:solidFill>
                <a:latin typeface="Arial (Body)"/>
                <a:ea typeface="+mn-ea"/>
                <a:cs typeface="+mn-cs"/>
              </a:rPr>
              <a:t>pointer </a:t>
            </a:r>
            <a:r>
              <a:rPr lang="en-US" altLang="en-US" sz="2400" kern="1200" dirty="0">
                <a:solidFill>
                  <a:srgbClr val="000000"/>
                </a:solidFill>
                <a:latin typeface="Arial (Body)"/>
                <a:ea typeface="+mn-ea"/>
                <a:cs typeface="+mn-cs"/>
              </a:rPr>
              <a:t>to an object</a:t>
            </a:r>
            <a:r>
              <a:rPr lang="en-US" altLang="en-US" sz="2400" kern="1200" dirty="0" smtClean="0">
                <a:solidFill>
                  <a:srgbClr val="000000"/>
                </a:solidFill>
                <a:latin typeface="Arial (Body)"/>
                <a:ea typeface="+mn-ea"/>
                <a:cs typeface="+mn-cs"/>
              </a:rPr>
              <a:t>.</a:t>
            </a:r>
          </a:p>
        </p:txBody>
      </p:sp>
    </p:spTree>
    <p:extLst>
      <p:ext uri="{BB962C8B-B14F-4D97-AF65-F5344CB8AC3E}">
        <p14:creationId xmlns:p14="http://schemas.microsoft.com/office/powerpoint/2010/main" val="11063662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9.4 Class Scope and Accessing Class Members </a:t>
            </a:r>
            <a:r>
              <a:rPr lang="en-US" sz="2000" b="0" kern="1200" dirty="0" smtClean="0">
                <a:latin typeface="Times New Roman" panose="02020603050405020304" pitchFamily="18" charset="0"/>
                <a:ea typeface="+mj-ea"/>
                <a:cs typeface="+mj-cs"/>
              </a:rPr>
              <a:t>(2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Dot (</a:t>
            </a:r>
            <a:r>
              <a:rPr lang="en-US" sz="2400" b="1" kern="1200" dirty="0">
                <a:solidFill>
                  <a:srgbClr val="000000"/>
                </a:solidFill>
                <a:latin typeface="Consolas" panose="020B0609020204030204" pitchFamily="49" charset="0"/>
                <a:ea typeface="+mn-ea"/>
                <a:cs typeface="+mn-cs"/>
              </a:rPr>
              <a:t>.</a:t>
            </a:r>
            <a:r>
              <a:rPr lang="en-US" sz="2400" b="1" kern="1200" dirty="0">
                <a:solidFill>
                  <a:srgbClr val="000000"/>
                </a:solidFill>
                <a:latin typeface="Arial (Body)"/>
                <a:ea typeface="+mn-ea"/>
                <a:cs typeface="+mn-cs"/>
              </a:rPr>
              <a:t>) and Arrow (</a:t>
            </a:r>
            <a:r>
              <a:rPr lang="en-US" sz="2400" b="1" kern="1200" dirty="0">
                <a:solidFill>
                  <a:srgbClr val="000000"/>
                </a:solidFill>
                <a:latin typeface="Consolas" panose="020B0609020204030204" pitchFamily="49" charset="0"/>
                <a:ea typeface="+mn-ea"/>
                <a:cs typeface="+mn-cs"/>
              </a:rPr>
              <a:t>-&gt;</a:t>
            </a:r>
            <a:r>
              <a:rPr lang="en-US" sz="2400" b="1" kern="1200" dirty="0">
                <a:solidFill>
                  <a:srgbClr val="000000"/>
                </a:solidFill>
                <a:latin typeface="Arial (Body)"/>
                <a:ea typeface="+mn-ea"/>
                <a:cs typeface="+mn-cs"/>
              </a:rPr>
              <a:t>) Member Selection Operators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As you know, you can use an object’s name—or a reference to an object—followed by the dot member-selection operator (</a:t>
            </a:r>
            <a:r>
              <a:rPr lang="en-US" sz="2400" kern="1200" dirty="0">
                <a:solidFill>
                  <a:srgbClr val="000000"/>
                </a:solidFill>
                <a:latin typeface="Consolas" panose="020B0609020204030204" pitchFamily="49" charset="0"/>
                <a:ea typeface="+mn-ea"/>
                <a:cs typeface="+mn-cs"/>
              </a:rPr>
              <a:t>.</a:t>
            </a:r>
            <a:r>
              <a:rPr lang="en-US" sz="2400" kern="1200" dirty="0">
                <a:solidFill>
                  <a:srgbClr val="000000"/>
                </a:solidFill>
                <a:latin typeface="Arial (Body)"/>
                <a:ea typeface="+mn-ea"/>
                <a:cs typeface="+mn-cs"/>
              </a:rPr>
              <a:t>) to access an object’s members</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To reference an object’s members via a pointer to an object, follow the pointer name by the arrow member-selection operator (</a:t>
            </a:r>
            <a:r>
              <a:rPr lang="en-US" sz="2400" kern="1200" dirty="0">
                <a:solidFill>
                  <a:srgbClr val="000000"/>
                </a:solidFill>
                <a:latin typeface="Consolas" panose="020B0609020204030204" pitchFamily="49" charset="0"/>
                <a:ea typeface="+mn-ea"/>
                <a:cs typeface="+mn-cs"/>
              </a:rPr>
              <a:t>-&gt;</a:t>
            </a:r>
            <a:r>
              <a:rPr lang="en-US" sz="2400" kern="1200" dirty="0">
                <a:solidFill>
                  <a:srgbClr val="000000"/>
                </a:solidFill>
                <a:latin typeface="Arial (Body)"/>
                <a:ea typeface="+mn-ea"/>
                <a:cs typeface="+mn-cs"/>
              </a:rPr>
              <a:t>) and the member name, as in pointerName</a:t>
            </a:r>
            <a:r>
              <a:rPr lang="en-US" sz="2400" kern="1200" dirty="0">
                <a:solidFill>
                  <a:srgbClr val="000000"/>
                </a:solidFill>
                <a:latin typeface="Consolas" panose="020B0609020204030204" pitchFamily="49" charset="0"/>
                <a:ea typeface="+mn-ea"/>
                <a:cs typeface="+mn-cs"/>
              </a:rPr>
              <a:t>-&gt;</a:t>
            </a:r>
            <a:r>
              <a:rPr lang="en-US" sz="2400" kern="1200" dirty="0">
                <a:solidFill>
                  <a:srgbClr val="000000"/>
                </a:solidFill>
                <a:latin typeface="Arial (Body)"/>
                <a:ea typeface="+mn-ea"/>
                <a:cs typeface="+mn-cs"/>
              </a:rPr>
              <a:t>memberName.</a:t>
            </a:r>
          </a:p>
        </p:txBody>
      </p:sp>
    </p:spTree>
    <p:extLst>
      <p:ext uri="{BB962C8B-B14F-4D97-AF65-F5344CB8AC3E}">
        <p14:creationId xmlns:p14="http://schemas.microsoft.com/office/powerpoint/2010/main" val="3026495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Outline </a:t>
            </a:r>
            <a:r>
              <a:rPr lang="en-IN" sz="2000" b="0" dirty="0" smtClean="0"/>
              <a:t>(3 </a:t>
            </a:r>
            <a:r>
              <a:rPr lang="en-IN" sz="2000" b="0" dirty="0"/>
              <a:t>of </a:t>
            </a:r>
            <a:r>
              <a:rPr lang="en-IN" sz="2000" b="0" dirty="0" smtClean="0"/>
              <a:t>6)</a:t>
            </a:r>
            <a:endParaRPr lang="en-IN" sz="2000" b="0" dirty="0"/>
          </a:p>
        </p:txBody>
      </p:sp>
      <p:sp>
        <p:nvSpPr>
          <p:cNvPr id="3" name="Text Placeholder 2"/>
          <p:cNvSpPr>
            <a:spLocks noGrp="1"/>
          </p:cNvSpPr>
          <p:nvPr>
            <p:ph type="body" idx="1"/>
          </p:nvPr>
        </p:nvSpPr>
        <p:spPr/>
        <p:txBody>
          <a:bodyPr/>
          <a:lstStyle/>
          <a:p>
            <a:pPr marL="0" indent="0">
              <a:buNone/>
            </a:pPr>
            <a:r>
              <a:rPr lang="en-IN" sz="2400" b="1" dirty="0">
                <a:solidFill>
                  <a:schemeClr val="tx2"/>
                </a:solidFill>
                <a:latin typeface="+mn-lt"/>
              </a:rPr>
              <a:t>9.3</a:t>
            </a:r>
            <a:r>
              <a:rPr lang="en-IN" sz="2400" b="1" dirty="0">
                <a:latin typeface="+mn-lt"/>
              </a:rPr>
              <a:t> </a:t>
            </a:r>
            <a:r>
              <a:rPr lang="en-IN" sz="2400" dirty="0">
                <a:latin typeface="+mn-lt"/>
              </a:rPr>
              <a:t>Compilation and Linking Process</a:t>
            </a:r>
          </a:p>
          <a:p>
            <a:pPr marL="0" indent="0">
              <a:buNone/>
            </a:pPr>
            <a:r>
              <a:rPr lang="en-IN" sz="2400" b="1" dirty="0">
                <a:solidFill>
                  <a:schemeClr val="tx2"/>
                </a:solidFill>
                <a:latin typeface="+mn-lt"/>
              </a:rPr>
              <a:t>9.4</a:t>
            </a:r>
            <a:r>
              <a:rPr lang="en-IN" sz="2400" b="1" dirty="0">
                <a:latin typeface="+mn-lt"/>
              </a:rPr>
              <a:t> </a:t>
            </a:r>
            <a:r>
              <a:rPr lang="en-IN" sz="2400" dirty="0">
                <a:latin typeface="+mn-lt"/>
              </a:rPr>
              <a:t>Class Scope and Accessing </a:t>
            </a:r>
            <a:r>
              <a:rPr lang="en-IN" sz="2400" dirty="0" smtClean="0">
                <a:latin typeface="+mn-lt"/>
              </a:rPr>
              <a:t>Class Members</a:t>
            </a:r>
            <a:endParaRPr lang="en-IN" sz="2400" dirty="0">
              <a:latin typeface="+mn-lt"/>
            </a:endParaRPr>
          </a:p>
          <a:p>
            <a:pPr marL="0" indent="0">
              <a:buNone/>
            </a:pPr>
            <a:r>
              <a:rPr lang="en-IN" sz="2400" b="1" dirty="0">
                <a:solidFill>
                  <a:schemeClr val="tx2"/>
                </a:solidFill>
                <a:latin typeface="+mn-lt"/>
              </a:rPr>
              <a:t>9.5</a:t>
            </a:r>
            <a:r>
              <a:rPr lang="en-IN" sz="2400" b="1" dirty="0">
                <a:latin typeface="+mn-lt"/>
              </a:rPr>
              <a:t> </a:t>
            </a:r>
            <a:r>
              <a:rPr lang="en-IN" sz="2400" dirty="0">
                <a:latin typeface="+mn-lt"/>
              </a:rPr>
              <a:t>Access Functions and Utility Functions</a:t>
            </a:r>
          </a:p>
          <a:p>
            <a:pPr marL="0" indent="0">
              <a:buNone/>
            </a:pPr>
            <a:r>
              <a:rPr lang="en-IN" sz="2400" b="1" dirty="0">
                <a:solidFill>
                  <a:schemeClr val="tx2"/>
                </a:solidFill>
                <a:latin typeface="+mn-lt"/>
              </a:rPr>
              <a:t>9.6</a:t>
            </a:r>
            <a:r>
              <a:rPr lang="en-IN" sz="2400" b="1" dirty="0">
                <a:latin typeface="+mn-lt"/>
              </a:rPr>
              <a:t> </a:t>
            </a:r>
            <a:r>
              <a:rPr lang="en-IN" sz="2400" dirty="0">
                <a:latin typeface="Consolas" panose="020B0609020204030204" pitchFamily="49" charset="0"/>
              </a:rPr>
              <a:t>Time</a:t>
            </a:r>
            <a:r>
              <a:rPr lang="en-IN" sz="2400" dirty="0">
                <a:latin typeface="+mn-lt"/>
              </a:rPr>
              <a:t> Class Case Study: </a:t>
            </a:r>
            <a:r>
              <a:rPr lang="en-IN" sz="2400" dirty="0" smtClean="0">
                <a:latin typeface="+mn-lt"/>
              </a:rPr>
              <a:t>Constructors with </a:t>
            </a:r>
            <a:r>
              <a:rPr lang="en-IN" sz="2400" dirty="0">
                <a:latin typeface="+mn-lt"/>
              </a:rPr>
              <a:t>Default </a:t>
            </a:r>
            <a:r>
              <a:rPr lang="en-IN" sz="2400" dirty="0" smtClean="0">
                <a:latin typeface="+mn-lt"/>
              </a:rPr>
              <a:t>Arguments</a:t>
            </a:r>
          </a:p>
          <a:p>
            <a:pPr marL="741600" lvl="1" indent="-284400">
              <a:buNone/>
            </a:pPr>
            <a:r>
              <a:rPr lang="en-IN" sz="2400" dirty="0">
                <a:solidFill>
                  <a:schemeClr val="tx2"/>
                </a:solidFill>
                <a:latin typeface="+mn-lt"/>
              </a:rPr>
              <a:t>9.6.1</a:t>
            </a:r>
            <a:r>
              <a:rPr lang="en-IN" sz="2400" b="1" dirty="0">
                <a:solidFill>
                  <a:schemeClr val="tx2"/>
                </a:solidFill>
                <a:latin typeface="+mn-lt"/>
              </a:rPr>
              <a:t> </a:t>
            </a:r>
            <a:r>
              <a:rPr lang="en-IN" sz="2400" dirty="0">
                <a:latin typeface="+mn-lt"/>
              </a:rPr>
              <a:t>Constructors with Default Arguments</a:t>
            </a:r>
          </a:p>
          <a:p>
            <a:pPr marL="741600" lvl="1" indent="-284400">
              <a:buNone/>
            </a:pPr>
            <a:r>
              <a:rPr lang="en-IN" sz="2400" dirty="0">
                <a:solidFill>
                  <a:schemeClr val="tx2"/>
                </a:solidFill>
                <a:latin typeface="+mn-lt"/>
              </a:rPr>
              <a:t>9.6.2</a:t>
            </a:r>
            <a:r>
              <a:rPr lang="en-IN" sz="2400" dirty="0">
                <a:latin typeface="+mn-lt"/>
              </a:rPr>
              <a:t> Overloaded Constructors and C++</a:t>
            </a:r>
            <a:r>
              <a:rPr lang="en-IN" sz="2400" dirty="0" smtClean="0">
                <a:latin typeface="+mn-lt"/>
              </a:rPr>
              <a:t>11 Delegating Constructors</a:t>
            </a:r>
          </a:p>
          <a:p>
            <a:pPr marL="0" indent="0">
              <a:buNone/>
            </a:pPr>
            <a:r>
              <a:rPr lang="en-IN" sz="2400" b="1" dirty="0" smtClean="0">
                <a:solidFill>
                  <a:schemeClr val="tx2"/>
                </a:solidFill>
                <a:latin typeface="+mn-lt"/>
              </a:rPr>
              <a:t>9.7</a:t>
            </a:r>
            <a:r>
              <a:rPr lang="en-IN" sz="2400" b="1" dirty="0" smtClean="0">
                <a:latin typeface="+mn-lt"/>
              </a:rPr>
              <a:t> </a:t>
            </a:r>
            <a:r>
              <a:rPr lang="en-IN" sz="2400" dirty="0" smtClean="0">
                <a:latin typeface="+mn-lt"/>
              </a:rPr>
              <a:t>Destructors</a:t>
            </a:r>
          </a:p>
        </p:txBody>
      </p:sp>
    </p:spTree>
    <p:extLst>
      <p:ext uri="{BB962C8B-B14F-4D97-AF65-F5344CB8AC3E}">
        <p14:creationId xmlns:p14="http://schemas.microsoft.com/office/powerpoint/2010/main" val="4117755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9.4 Class Scope and Accessing Class Members </a:t>
            </a:r>
            <a:r>
              <a:rPr lang="en-US" sz="2000" b="0" kern="1200" dirty="0" smtClean="0">
                <a:latin typeface="Times New Roman" panose="02020603050405020304" pitchFamily="18" charset="0"/>
                <a:ea typeface="+mj-ea"/>
                <a:cs typeface="+mj-cs"/>
              </a:rPr>
              <a:t>(3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706880"/>
          </a:xfrm>
        </p:spPr>
        <p:txBody>
          <a:bodyPr/>
          <a:lstStyle/>
          <a:p>
            <a:pPr marL="0" indent="0">
              <a:lnSpc>
                <a:spcPct val="80000"/>
              </a:lnSpc>
              <a:buNone/>
              <a:defRPr/>
            </a:pPr>
            <a:r>
              <a:rPr lang="en-US" sz="2400" b="1" dirty="0">
                <a:solidFill>
                  <a:srgbClr val="000000"/>
                </a:solidFill>
                <a:latin typeface="+mn-lt"/>
              </a:rPr>
              <a:t>Accessing public Class Members Through Objects, References and Pointers</a:t>
            </a:r>
          </a:p>
          <a:p>
            <a:pPr eaLnBrk="1" hangingPunct="1">
              <a:defRPr/>
            </a:pPr>
            <a:r>
              <a:rPr lang="en-US" sz="2400" dirty="0">
                <a:solidFill>
                  <a:srgbClr val="000000"/>
                </a:solidFill>
                <a:latin typeface="+mn-lt"/>
              </a:rPr>
              <a:t>Consider an Account class that has a public </a:t>
            </a:r>
            <a:r>
              <a:rPr lang="en-US" sz="2400" dirty="0">
                <a:solidFill>
                  <a:srgbClr val="000000"/>
                </a:solidFill>
                <a:latin typeface="Consolas" panose="020B0609020204030204" pitchFamily="49" charset="0"/>
              </a:rPr>
              <a:t>setBalance</a:t>
            </a:r>
            <a:r>
              <a:rPr lang="en-US" sz="2400" dirty="0">
                <a:solidFill>
                  <a:srgbClr val="000000"/>
                </a:solidFill>
                <a:latin typeface="+mn-lt"/>
              </a:rPr>
              <a:t> member function. Given the following declarations</a:t>
            </a:r>
            <a:r>
              <a:rPr lang="en-US" sz="2400" dirty="0" smtClean="0">
                <a:solidFill>
                  <a:srgbClr val="000000"/>
                </a:solidFill>
                <a:latin typeface="+mn-lt"/>
              </a:rPr>
              <a:t>:</a:t>
            </a:r>
            <a:endParaRPr lang="en-US" sz="2400" dirty="0">
              <a:solidFill>
                <a:srgbClr val="000000"/>
              </a:solidFill>
              <a:latin typeface="+mn-lt"/>
            </a:endParaRPr>
          </a:p>
        </p:txBody>
      </p:sp>
      <p:pic>
        <p:nvPicPr>
          <p:cNvPr id="6" name="Picture 5" descr="Computer code has 5 lines. The lines read as follows. Line 1. Account account semicolon forward slash forward slash an Account object. Line 2. forward slash forward slash account t R e f refers to an Account object. Line 3. Account ampersand account R e f left brace account right brace semicolon. Line 4. forward slash forward slash account P t r points to an Account object. Line 5. Account asterisk account P t r left brace ampersand account right brace semicolon."/>
          <p:cNvPicPr>
            <a:picLocks noChangeAspect="1"/>
          </p:cNvPicPr>
          <p:nvPr/>
        </p:nvPicPr>
        <p:blipFill>
          <a:blip r:embed="rId2"/>
          <a:stretch>
            <a:fillRect/>
          </a:stretch>
        </p:blipFill>
        <p:spPr>
          <a:xfrm>
            <a:off x="1318307" y="3539548"/>
            <a:ext cx="6507385" cy="1802722"/>
          </a:xfrm>
          <a:prstGeom prst="rect">
            <a:avLst/>
          </a:prstGeom>
        </p:spPr>
      </p:pic>
    </p:spTree>
    <p:extLst>
      <p:ext uri="{BB962C8B-B14F-4D97-AF65-F5344CB8AC3E}">
        <p14:creationId xmlns:p14="http://schemas.microsoft.com/office/powerpoint/2010/main" val="2474028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9.4 Class Scope and Accessing Class Members </a:t>
            </a:r>
            <a:r>
              <a:rPr lang="en-US" sz="2000" b="0" kern="1200" dirty="0" smtClean="0">
                <a:latin typeface="Times New Roman" panose="02020603050405020304" pitchFamily="18" charset="0"/>
                <a:ea typeface="+mj-ea"/>
                <a:cs typeface="+mj-cs"/>
              </a:rPr>
              <a:t>(4 of 4)</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0" lvl="1" indent="0" fontAlgn="base">
              <a:spcAft>
                <a:spcPct val="0"/>
              </a:spcAft>
              <a:buNone/>
              <a:defRPr/>
            </a:pPr>
            <a:r>
              <a:rPr lang="en-US" sz="2400" kern="1200" dirty="0">
                <a:solidFill>
                  <a:srgbClr val="000000"/>
                </a:solidFill>
                <a:latin typeface="Arial (Body)"/>
                <a:ea typeface="+mn-ea"/>
                <a:cs typeface="Times New Roman" pitchFamily="18" charset="0"/>
              </a:rPr>
              <a:t>You can invoke member function setBalance using the dot (</a:t>
            </a:r>
            <a:r>
              <a:rPr lang="en-US" sz="2400" kern="1200" dirty="0">
                <a:solidFill>
                  <a:srgbClr val="000000"/>
                </a:solidFill>
                <a:latin typeface="Consolas" panose="020B0609020204030204" pitchFamily="49" charset="0"/>
                <a:ea typeface="+mn-ea"/>
                <a:cs typeface="Times New Roman" pitchFamily="18" charset="0"/>
              </a:rPr>
              <a:t>.</a:t>
            </a:r>
            <a:r>
              <a:rPr lang="en-US" sz="2400" kern="1200" dirty="0">
                <a:solidFill>
                  <a:srgbClr val="000000"/>
                </a:solidFill>
                <a:latin typeface="Arial (Body)"/>
                <a:ea typeface="+mn-ea"/>
                <a:cs typeface="Times New Roman" pitchFamily="18" charset="0"/>
              </a:rPr>
              <a:t>) and arrow (</a:t>
            </a:r>
            <a:r>
              <a:rPr lang="en-US" sz="2400" kern="1200" dirty="0">
                <a:solidFill>
                  <a:srgbClr val="000000"/>
                </a:solidFill>
                <a:latin typeface="Consolas" panose="020B0609020204030204" pitchFamily="49" charset="0"/>
                <a:ea typeface="+mn-ea"/>
                <a:cs typeface="Times New Roman" pitchFamily="18" charset="0"/>
              </a:rPr>
              <a:t>-&gt;</a:t>
            </a:r>
            <a:r>
              <a:rPr lang="en-US" sz="2400" kern="1200" dirty="0">
                <a:solidFill>
                  <a:srgbClr val="000000"/>
                </a:solidFill>
                <a:latin typeface="Arial (Body)"/>
                <a:ea typeface="+mn-ea"/>
                <a:cs typeface="Times New Roman" pitchFamily="18" charset="0"/>
              </a:rPr>
              <a:t>) member selection operators as follows</a:t>
            </a:r>
            <a:r>
              <a:rPr lang="en-US" sz="2400" kern="1200" dirty="0" smtClean="0">
                <a:solidFill>
                  <a:srgbClr val="000000"/>
                </a:solidFill>
                <a:latin typeface="Arial (Body)"/>
                <a:ea typeface="+mn-ea"/>
                <a:cs typeface="Times New Roman" pitchFamily="18" charset="0"/>
              </a:rPr>
              <a:t>:</a:t>
            </a:r>
          </a:p>
        </p:txBody>
      </p:sp>
      <p:pic>
        <p:nvPicPr>
          <p:cNvPr id="5" name="Picture 4" descr="Computer code has 6 lines. The lines read as follows. Line 1. forward slash forward slash call set Balance via the Account object. Line 2. account period set Balance left parenthesis 123 period 45 right parenthesis semicolon. Line 3. forward slash forward slash call set Balance via a reference to the Account object. Line 4. account R e f period set Balance left parenthesis 123 period 45 right parenthesis semicolon. Line 5. forward slash forward slash call set Balance via a pointer to the Account object. Line 6. account P t r hyphen right angle bracket set Balance left parenthesis 123 period 45 right parenthesis semicolon."/>
          <p:cNvPicPr>
            <a:picLocks noChangeAspect="1"/>
          </p:cNvPicPr>
          <p:nvPr/>
        </p:nvPicPr>
        <p:blipFill>
          <a:blip r:embed="rId2"/>
          <a:stretch>
            <a:fillRect/>
          </a:stretch>
        </p:blipFill>
        <p:spPr>
          <a:xfrm>
            <a:off x="634757" y="2845795"/>
            <a:ext cx="7874484" cy="1923088"/>
          </a:xfrm>
          <a:prstGeom prst="rect">
            <a:avLst/>
          </a:prstGeom>
        </p:spPr>
      </p:pic>
    </p:spTree>
    <p:extLst>
      <p:ext uri="{BB962C8B-B14F-4D97-AF65-F5344CB8AC3E}">
        <p14:creationId xmlns:p14="http://schemas.microsoft.com/office/powerpoint/2010/main" val="21483177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9.5 Access Functions and Utility Functions</a:t>
            </a:r>
            <a:endParaRPr lang="en-US" kern="1200" dirty="0">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2416016"/>
          </a:xfrm>
        </p:spPr>
        <p:txBody>
          <a:bodyPr wrap="square" lIns="91425" tIns="91425" rIns="91425" bIns="91425">
            <a:spAutoFit/>
          </a:bodyPr>
          <a:lstStyle/>
          <a:p>
            <a:pPr marL="0" lvl="0" indent="0" fontAlgn="base">
              <a:spcAft>
                <a:spcPct val="0"/>
              </a:spcAft>
              <a:buNone/>
              <a:tabLst/>
              <a:defRPr/>
            </a:pPr>
            <a:r>
              <a:rPr lang="en-US" sz="2400" b="1" kern="1200" dirty="0">
                <a:solidFill>
                  <a:srgbClr val="000000"/>
                </a:solidFill>
                <a:latin typeface="Arial (Body)"/>
                <a:ea typeface="+mn-ea"/>
                <a:cs typeface="+mn-cs"/>
              </a:rPr>
              <a:t>Access Functions</a:t>
            </a:r>
          </a:p>
          <a:p>
            <a:pPr marL="255651" lvl="0" indent="-255651" fontAlgn="base">
              <a:spcAft>
                <a:spcPct val="0"/>
              </a:spcAft>
              <a:buFont typeface="Arial" panose="020B0604020202020204" pitchFamily="34" charset="0"/>
              <a:buChar char="•"/>
              <a:tabLst/>
              <a:defRPr/>
            </a:pPr>
            <a:r>
              <a:rPr lang="en-US" sz="2400" b="1" kern="1200" dirty="0">
                <a:solidFill>
                  <a:srgbClr val="000000"/>
                </a:solidFill>
                <a:latin typeface="Arial (Body)"/>
                <a:ea typeface="+mn-ea"/>
                <a:cs typeface="+mn-cs"/>
              </a:rPr>
              <a:t>Access functions </a:t>
            </a:r>
            <a:r>
              <a:rPr lang="en-US" sz="2400" kern="1200" dirty="0">
                <a:solidFill>
                  <a:srgbClr val="000000"/>
                </a:solidFill>
                <a:latin typeface="Arial (Body)"/>
                <a:ea typeface="+mn-ea"/>
                <a:cs typeface="+mn-cs"/>
              </a:rPr>
              <a:t>can read or display data.</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A common use for access functions is to test the truth or falsity of conditions—such functions are often called </a:t>
            </a:r>
            <a:r>
              <a:rPr lang="en-US" sz="2400" b="1" kern="1200" dirty="0">
                <a:solidFill>
                  <a:srgbClr val="000000"/>
                </a:solidFill>
                <a:latin typeface="Arial (Body)"/>
                <a:ea typeface="+mn-ea"/>
                <a:cs typeface="+mn-cs"/>
              </a:rPr>
              <a:t>predicate functions</a:t>
            </a:r>
            <a:r>
              <a:rPr lang="en-US" sz="2400" kern="1200" dirty="0" smtClean="0">
                <a:solidFill>
                  <a:srgbClr val="000000"/>
                </a:solidFill>
                <a:latin typeface="Arial (Body)"/>
                <a:ea typeface="+mn-ea"/>
                <a:cs typeface="+mn-cs"/>
              </a:rPr>
              <a:t>.</a:t>
            </a:r>
          </a:p>
        </p:txBody>
      </p:sp>
      <p:sp>
        <p:nvSpPr>
          <p:cNvPr id="4" name="Content Placeholder 3"/>
          <p:cNvSpPr>
            <a:spLocks noGrp="1"/>
          </p:cNvSpPr>
          <p:nvPr>
            <p:ph idx="13"/>
          </p:nvPr>
        </p:nvSpPr>
        <p:spPr>
          <a:xfrm>
            <a:off x="457200" y="4143374"/>
            <a:ext cx="8229600" cy="1895475"/>
          </a:xfrm>
        </p:spPr>
        <p:txBody>
          <a:bodyPr/>
          <a:lstStyle/>
          <a:p>
            <a:pPr marL="0" lvl="0" indent="0" fontAlgn="base">
              <a:spcAft>
                <a:spcPct val="0"/>
              </a:spcAft>
              <a:buNone/>
              <a:tabLst/>
              <a:defRPr/>
            </a:pPr>
            <a:r>
              <a:rPr lang="en-US" sz="2400" b="1" kern="1200" dirty="0">
                <a:solidFill>
                  <a:srgbClr val="000000"/>
                </a:solidFill>
                <a:latin typeface="+mn-lt"/>
              </a:rPr>
              <a:t>Utility Functions</a:t>
            </a:r>
          </a:p>
          <a:p>
            <a:pPr marL="255651" lvl="0" indent="-255651" fontAlgn="base">
              <a:spcAft>
                <a:spcPct val="0"/>
              </a:spcAft>
              <a:buFont typeface="Arial" panose="020B0604020202020204" pitchFamily="34" charset="0"/>
              <a:buChar char="•"/>
              <a:defRPr/>
            </a:pPr>
            <a:r>
              <a:rPr lang="en-US" sz="2400" kern="1200" dirty="0">
                <a:solidFill>
                  <a:srgbClr val="000000"/>
                </a:solidFill>
                <a:latin typeface="+mn-lt"/>
              </a:rPr>
              <a:t>A </a:t>
            </a:r>
            <a:r>
              <a:rPr lang="en-US" sz="2400" b="1" kern="1200" dirty="0">
                <a:solidFill>
                  <a:srgbClr val="000000"/>
                </a:solidFill>
                <a:latin typeface="+mn-lt"/>
              </a:rPr>
              <a:t>utility function </a:t>
            </a:r>
            <a:r>
              <a:rPr lang="en-US" sz="2400" kern="1200" dirty="0">
                <a:solidFill>
                  <a:srgbClr val="000000"/>
                </a:solidFill>
                <a:latin typeface="+mn-lt"/>
              </a:rPr>
              <a:t>(also called a </a:t>
            </a:r>
            <a:r>
              <a:rPr lang="en-US" sz="2400" b="1" kern="1200" dirty="0">
                <a:solidFill>
                  <a:srgbClr val="000000"/>
                </a:solidFill>
                <a:latin typeface="+mn-lt"/>
              </a:rPr>
              <a:t>helper function</a:t>
            </a:r>
            <a:r>
              <a:rPr lang="en-US" sz="2400" kern="1200" dirty="0">
                <a:solidFill>
                  <a:srgbClr val="000000"/>
                </a:solidFill>
                <a:latin typeface="+mn-lt"/>
              </a:rPr>
              <a:t>) is a </a:t>
            </a:r>
            <a:r>
              <a:rPr lang="en-US" sz="2400" kern="1200" dirty="0">
                <a:solidFill>
                  <a:srgbClr val="000000"/>
                </a:solidFill>
                <a:latin typeface="Consolas" panose="020B0609020204030204" pitchFamily="49" charset="0"/>
              </a:rPr>
              <a:t>private</a:t>
            </a:r>
            <a:r>
              <a:rPr lang="en-US" sz="2400" kern="1200" dirty="0">
                <a:solidFill>
                  <a:srgbClr val="000000"/>
                </a:solidFill>
                <a:latin typeface="+mn-lt"/>
              </a:rPr>
              <a:t> member function that supports the operation of the class’s other member functions</a:t>
            </a:r>
            <a:r>
              <a:rPr lang="en-US" sz="2400" kern="1200" dirty="0" smtClean="0">
                <a:solidFill>
                  <a:srgbClr val="000000"/>
                </a:solidFill>
                <a:latin typeface="+mn-lt"/>
              </a:rPr>
              <a:t>.</a:t>
            </a:r>
            <a:endParaRPr lang="en-US" sz="2400" kern="1200" dirty="0">
              <a:solidFill>
                <a:srgbClr val="000000"/>
              </a:solidFill>
              <a:latin typeface="+mn-lt"/>
            </a:endParaRPr>
          </a:p>
        </p:txBody>
      </p:sp>
    </p:spTree>
    <p:extLst>
      <p:ext uri="{BB962C8B-B14F-4D97-AF65-F5344CB8AC3E}">
        <p14:creationId xmlns:p14="http://schemas.microsoft.com/office/powerpoint/2010/main" val="38427188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sz="3200" kern="1200" dirty="0" smtClean="0">
                <a:latin typeface="Times New Roman" panose="02020603050405020304" pitchFamily="18" charset="0"/>
                <a:ea typeface="+mj-ea"/>
                <a:cs typeface="+mj-cs"/>
              </a:rPr>
              <a:t>9.6 </a:t>
            </a:r>
            <a:r>
              <a:rPr lang="en-US" sz="3200" kern="1200" dirty="0" smtClean="0">
                <a:latin typeface="Consolas" panose="020B0609020204030204" pitchFamily="49" charset="0"/>
                <a:ea typeface="+mj-ea"/>
                <a:cs typeface="+mj-cs"/>
              </a:rPr>
              <a:t>Time</a:t>
            </a:r>
            <a:r>
              <a:rPr lang="en-US" sz="3200" kern="1200" dirty="0" smtClean="0">
                <a:latin typeface="Times New Roman" panose="02020603050405020304" pitchFamily="18" charset="0"/>
                <a:ea typeface="+mj-ea"/>
                <a:cs typeface="+mj-cs"/>
              </a:rPr>
              <a:t> Class Case Study: Constructors with Default </a:t>
            </a:r>
            <a:r>
              <a:rPr lang="en-US" kern="1200" dirty="0" smtClean="0">
                <a:latin typeface="Times New Roman" panose="02020603050405020304" pitchFamily="18" charset="0"/>
                <a:ea typeface="+mj-ea"/>
                <a:cs typeface="+mj-cs"/>
              </a:rPr>
              <a:t>Arguments</a:t>
            </a:r>
            <a:r>
              <a:rPr lang="en-US" sz="3200" kern="1200" dirty="0" smtClean="0">
                <a:latin typeface="Times New Roman" panose="02020603050405020304" pitchFamily="18" charset="0"/>
                <a:ea typeface="+mj-ea"/>
                <a:cs typeface="+mj-cs"/>
              </a:rPr>
              <a:t>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program of </a:t>
            </a:r>
            <a:r>
              <a:rPr lang="en-US" altLang="en-US" sz="2400" kern="1200" dirty="0" smtClean="0">
                <a:solidFill>
                  <a:srgbClr val="000000"/>
                </a:solidFill>
                <a:latin typeface="Arial (Body)"/>
                <a:ea typeface="+mn-ea"/>
                <a:cs typeface="+mn-cs"/>
              </a:rPr>
              <a:t>Figures </a:t>
            </a:r>
            <a:r>
              <a:rPr lang="en-US" altLang="en-US" sz="2400" kern="1200" dirty="0">
                <a:solidFill>
                  <a:srgbClr val="000000"/>
                </a:solidFill>
                <a:latin typeface="Arial (Body)"/>
                <a:ea typeface="+mn-ea"/>
                <a:cs typeface="+mn-cs"/>
              </a:rPr>
              <a:t>9.4–9.6 enhances class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Arial (Body)"/>
                <a:ea typeface="+mn-ea"/>
                <a:cs typeface="+mn-cs"/>
              </a:rPr>
              <a:t> to demonstrate how arguments are implicitly passed to a </a:t>
            </a:r>
            <a:r>
              <a:rPr lang="en-US" altLang="en-US" sz="2400" kern="1200" dirty="0" smtClean="0">
                <a:solidFill>
                  <a:srgbClr val="000000"/>
                </a:solidFill>
                <a:latin typeface="Arial (Body)"/>
                <a:ea typeface="+mn-ea"/>
                <a:cs typeface="+mn-cs"/>
              </a:rPr>
              <a:t>constructor.</a:t>
            </a:r>
            <a:endParaRPr lang="en-US" alt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1862420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9.6.1 Constructors with Default Arguments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Like other functions, constructors can specify </a:t>
            </a:r>
            <a:r>
              <a:rPr lang="en-US" altLang="en-US" sz="2400" b="1" kern="1200" dirty="0">
                <a:solidFill>
                  <a:srgbClr val="000000"/>
                </a:solidFill>
                <a:latin typeface="Arial (Body)"/>
                <a:ea typeface="+mn-ea"/>
                <a:cs typeface="+mn-cs"/>
              </a:rPr>
              <a:t>default arguments.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Line 13 of </a:t>
            </a:r>
            <a:r>
              <a:rPr lang="en-US" altLang="en-US" sz="2400" kern="1200" dirty="0" smtClean="0">
                <a:solidFill>
                  <a:srgbClr val="000000"/>
                </a:solidFill>
                <a:latin typeface="Arial (Body)"/>
                <a:ea typeface="+mn-ea"/>
                <a:cs typeface="+mn-cs"/>
              </a:rPr>
              <a:t>Figure 9.5 </a:t>
            </a:r>
            <a:r>
              <a:rPr lang="en-US" altLang="en-US" sz="2400" kern="1200" dirty="0">
                <a:solidFill>
                  <a:srgbClr val="000000"/>
                </a:solidFill>
                <a:latin typeface="Arial (Body)"/>
                <a:ea typeface="+mn-ea"/>
                <a:cs typeface="+mn-cs"/>
              </a:rPr>
              <a:t>declares a </a:t>
            </a:r>
            <a:r>
              <a:rPr lang="en-US" altLang="en-US" sz="2400" kern="1200" dirty="0">
                <a:solidFill>
                  <a:srgbClr val="000000"/>
                </a:solidFill>
                <a:latin typeface="Consolas" panose="020B0609020204030204" pitchFamily="49" charset="0"/>
                <a:ea typeface="+mn-ea"/>
                <a:cs typeface="+mn-cs"/>
              </a:rPr>
              <a:t>Time</a:t>
            </a:r>
            <a:r>
              <a:rPr lang="en-US" altLang="en-US" sz="2400" kern="1200" dirty="0">
                <a:solidFill>
                  <a:srgbClr val="000000"/>
                </a:solidFill>
                <a:latin typeface="Arial (Body)"/>
                <a:ea typeface="+mn-ea"/>
                <a:cs typeface="+mn-cs"/>
              </a:rPr>
              <a:t> constructor with default arguments, specifying a default value of zero for each argument passed to the constructor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constructor is declared </a:t>
            </a:r>
            <a:r>
              <a:rPr lang="en-US" altLang="en-US" sz="2400" kern="1200" dirty="0">
                <a:solidFill>
                  <a:srgbClr val="000000"/>
                </a:solidFill>
                <a:latin typeface="Consolas" panose="020B0609020204030204" pitchFamily="49" charset="0"/>
                <a:ea typeface="+mn-ea"/>
                <a:cs typeface="+mn-cs"/>
              </a:rPr>
              <a:t>explicit </a:t>
            </a:r>
            <a:r>
              <a:rPr lang="en-US" altLang="en-US" sz="2400" kern="1200" dirty="0">
                <a:solidFill>
                  <a:srgbClr val="000000"/>
                </a:solidFill>
                <a:latin typeface="Arial (Body)"/>
                <a:ea typeface="+mn-ea"/>
                <a:cs typeface="+mn-cs"/>
              </a:rPr>
              <a:t>because it can be called with one argument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We discuss </a:t>
            </a:r>
            <a:r>
              <a:rPr lang="en-US" altLang="en-US" sz="2400" kern="1200" dirty="0">
                <a:solidFill>
                  <a:srgbClr val="000000"/>
                </a:solidFill>
                <a:latin typeface="Consolas" panose="020B0609020204030204" pitchFamily="49" charset="0"/>
                <a:ea typeface="+mn-ea"/>
                <a:cs typeface="+mn-cs"/>
              </a:rPr>
              <a:t>explicit</a:t>
            </a:r>
            <a:r>
              <a:rPr lang="en-US" altLang="en-US" sz="2400" kern="1200" dirty="0">
                <a:solidFill>
                  <a:srgbClr val="000000"/>
                </a:solidFill>
                <a:latin typeface="Arial (Body)"/>
                <a:ea typeface="+mn-ea"/>
                <a:cs typeface="+mn-cs"/>
              </a:rPr>
              <a:t> constructors in detail in Section 10.13</a:t>
            </a:r>
          </a:p>
        </p:txBody>
      </p:sp>
    </p:spTree>
    <p:extLst>
      <p:ext uri="{BB962C8B-B14F-4D97-AF65-F5344CB8AC3E}">
        <p14:creationId xmlns:p14="http://schemas.microsoft.com/office/powerpoint/2010/main" val="26400415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9.5 </a:t>
            </a:r>
            <a:r>
              <a:rPr lang="en-IN" dirty="0" smtClean="0">
                <a:latin typeface="Consolas" panose="020B0609020204030204" pitchFamily="49" charset="0"/>
              </a:rPr>
              <a:t>Time</a:t>
            </a:r>
            <a:r>
              <a:rPr lang="en-IN" dirty="0" smtClean="0"/>
              <a:t> </a:t>
            </a:r>
            <a:r>
              <a:rPr lang="en-US" dirty="0"/>
              <a:t>Class Containing a Constructor with Default Arguments</a:t>
            </a:r>
            <a:r>
              <a:rPr lang="en-IN" dirty="0" smtClean="0"/>
              <a:t> </a:t>
            </a:r>
            <a:r>
              <a:rPr lang="en-IN" sz="2000" b="0" dirty="0" smtClean="0"/>
              <a:t>(1 of 2)</a:t>
            </a:r>
            <a:endParaRPr lang="en-US" sz="2000" b="0" dirty="0">
              <a:latin typeface="Times New Roman" panose="02020603050405020304" pitchFamily="18" charset="0"/>
            </a:endParaRPr>
          </a:p>
        </p:txBody>
      </p:sp>
      <p:pic>
        <p:nvPicPr>
          <p:cNvPr id="4" name="Picture 3" descr="Computer code has 34 lines. The lines read as follows. Line 1. forward slash forward slash F i g period 9 period 5 colon Time period h. Line 2. forward slash forward slash Time class containing a constructor with default arguments period. Line 3. forward slash forward slash Member functions defined in Time period c p p period. Line 4. hash include left angle bracket String right angle bracket. Line 5. blank. Line 6. forward slash forward slash prevent multiple inclusions of header. Line 7. hash if n d e f TIME underscore H. Line 8. hash define TIME underscore H. Line 9. blank. Line 10. forward slash forward slash Time class definition. Line 11. 1class Time left brace. Line 12. public colon. Line 13, indented once. explicit Time left parenthesis i n t equals 0 comma i n t equals 0 comma i n t equals 0 right parenthesis semicolon forward slash forward slash default constructor. This line is highlighted. Line 14. blank. Line 15, indented once. forward slash forward slash set functions. Line 16, indented once. void set Time left parenthesis i n t comma i n t comma i n t right parenthesis semicolon forward slash forward slash set hour comma minute comma second. Line 17, indented once. void set Hour left parenthesis i n t right parenthesis semicolon forward slash forward slash set hour left parenthesis after validation right parenthesis. Line 18, indented once. void set Minute left parenthesis i n t right parenthesis semicolon forward slash forward slash set minute left parenthesis after validation right parenthesis. Line 19, indented once. void set Second left parenthesis i n t right parenthesis semicolon forward slash forward slash set second left parenthesis after validation right parenthesis. Line 20. blank."/>
          <p:cNvPicPr>
            <a:picLocks noChangeAspect="1"/>
          </p:cNvPicPr>
          <p:nvPr/>
        </p:nvPicPr>
        <p:blipFill>
          <a:blip r:embed="rId2"/>
          <a:stretch>
            <a:fillRect/>
          </a:stretch>
        </p:blipFill>
        <p:spPr>
          <a:xfrm>
            <a:off x="760979" y="1720920"/>
            <a:ext cx="7622043" cy="4235308"/>
          </a:xfrm>
          <a:prstGeom prst="rect">
            <a:avLst/>
          </a:prstGeom>
        </p:spPr>
      </p:pic>
    </p:spTree>
    <p:extLst>
      <p:ext uri="{BB962C8B-B14F-4D97-AF65-F5344CB8AC3E}">
        <p14:creationId xmlns:p14="http://schemas.microsoft.com/office/powerpoint/2010/main" val="3803567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nchor="t">
            <a:spAutoFit/>
          </a:bodyPr>
          <a:lstStyle/>
          <a:p>
            <a:r>
              <a:rPr lang="en-IN" dirty="0" smtClean="0"/>
              <a:t>Figure 9.5 </a:t>
            </a:r>
            <a:r>
              <a:rPr lang="en-IN" dirty="0" smtClean="0">
                <a:latin typeface="Consolas" panose="020B0609020204030204" pitchFamily="49" charset="0"/>
              </a:rPr>
              <a:t>Time</a:t>
            </a:r>
            <a:r>
              <a:rPr lang="en-IN" dirty="0" smtClean="0"/>
              <a:t> </a:t>
            </a:r>
            <a:r>
              <a:rPr lang="en-US" dirty="0"/>
              <a:t>Class Containing a Constructor with Default Arguments</a:t>
            </a:r>
            <a:r>
              <a:rPr lang="en-IN" dirty="0" smtClean="0"/>
              <a:t> </a:t>
            </a:r>
            <a:r>
              <a:rPr lang="en-IN" sz="2000" b="0" dirty="0" smtClean="0"/>
              <a:t>(2 of 2)</a:t>
            </a:r>
            <a:endParaRPr lang="en-US" sz="2000" b="0" dirty="0">
              <a:latin typeface="Times New Roman" panose="02020603050405020304" pitchFamily="18" charset="0"/>
            </a:endParaRPr>
          </a:p>
        </p:txBody>
      </p:sp>
      <p:pic>
        <p:nvPicPr>
          <p:cNvPr id="4" name="Picture 3" descr="The code continues. Line 21, indented once. forward slash forward slash get functions. Line 22, indented once. unsigned i n t get Hour left parenthesis right parenthesis c o n s t semicolon forward slash forward slash return hour. Line 23, indented once. unsigned i n t get Minute left parenthesis right parenthesis c o n s t semicolon forward slash forward slash return minute. Line 24, indented once. unsigned i n t get Second left parenthesis right parenthesis c o n s t semicolon forward slash forward slash return second. Line 25. blank. Line 26, indented once. s t d colon colon String to Universal String left parenthesis right parenthesis c o n s t semicolon forward slash forward slash 24 hyphen hour time format String. Line 27, indented once. s t d colon colon String to standard String left parenthesis right parenthesis c o n s t semicolon forward slash forward slash 12 hyphen hour time format String. Line 28. private colon. Line 29, indented once. unsigned i n t hour left brace 0 right brace semicolon forward slash forward slash 0 hyphen 23 left parenthesis 24 hyphen hour clock format right parenthesis. Line 30, indented once. unsigned i n t minute left brace 0 right brace semicolon forward slash forward slash 0 hyphen 59. Line 31, indented once. unsigned i n t second left brace 0 right brace semicolon forward slash forward slash 0 hyphen 59. Line 32. right brace semicolon. Line 33. blank. Line 34. hash end if."/>
          <p:cNvPicPr>
            <a:picLocks noChangeAspect="1"/>
          </p:cNvPicPr>
          <p:nvPr/>
        </p:nvPicPr>
        <p:blipFill>
          <a:blip r:embed="rId2"/>
          <a:stretch>
            <a:fillRect/>
          </a:stretch>
        </p:blipFill>
        <p:spPr>
          <a:xfrm>
            <a:off x="649403" y="2143527"/>
            <a:ext cx="7845193" cy="3161494"/>
          </a:xfrm>
          <a:prstGeom prst="rect">
            <a:avLst/>
          </a:prstGeom>
        </p:spPr>
      </p:pic>
    </p:spTree>
    <p:extLst>
      <p:ext uri="{BB962C8B-B14F-4D97-AF65-F5344CB8AC3E}">
        <p14:creationId xmlns:p14="http://schemas.microsoft.com/office/powerpoint/2010/main" val="34105683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Software Engineering Observation 9.4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Any change to the default argument values of a function requires the client code to </a:t>
            </a:r>
            <a:r>
              <a:rPr lang="en-IN" sz="2400" dirty="0" smtClean="0">
                <a:latin typeface="+mn-lt"/>
              </a:rPr>
              <a:t>be recompiled </a:t>
            </a:r>
            <a:r>
              <a:rPr lang="en-IN" sz="2400" dirty="0">
                <a:latin typeface="+mn-lt"/>
              </a:rPr>
              <a:t>(to ensure that the program still functions correctly).</a:t>
            </a:r>
          </a:p>
        </p:txBody>
      </p:sp>
    </p:spTree>
    <p:extLst>
      <p:ext uri="{BB962C8B-B14F-4D97-AF65-F5344CB8AC3E}">
        <p14:creationId xmlns:p14="http://schemas.microsoft.com/office/powerpoint/2010/main" val="13516413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9.6 </a:t>
            </a:r>
            <a:r>
              <a:rPr lang="en-IN" dirty="0"/>
              <a:t>Member-Function Definitions for Class </a:t>
            </a:r>
            <a:r>
              <a:rPr lang="en-IN" dirty="0" smtClean="0">
                <a:latin typeface="Consolas" panose="020B0609020204030204" pitchFamily="49" charset="0"/>
              </a:rPr>
              <a:t>Time</a:t>
            </a:r>
            <a:r>
              <a:rPr lang="en-IN" dirty="0" smtClean="0"/>
              <a:t> </a:t>
            </a:r>
            <a:r>
              <a:rPr lang="en-IN" sz="2000" b="0" dirty="0" smtClean="0"/>
              <a:t>(1 of 4)</a:t>
            </a:r>
            <a:endParaRPr lang="en-US" sz="2000" b="0" dirty="0">
              <a:latin typeface="Times New Roman" panose="02020603050405020304" pitchFamily="18" charset="0"/>
            </a:endParaRPr>
          </a:p>
        </p:txBody>
      </p:sp>
      <p:pic>
        <p:nvPicPr>
          <p:cNvPr id="4" name="Picture 3" descr="Computer code has 76 lines. The lines read as follows. Line 1. forward slash forward slash F i g period 9 period 6 colon Time period c p p. Line 2. forward slash forward slash Member hyphen function definitions for class Time period. Line 3. hash include left angle bracket i o m a n i p right angle bracket. Line 4. hash include left angle bracket s t d except right angle bracket. Line 5. hash include left angle bracket s Stream right angle bracket. Line 6. hash include left angle bracket String right angle bracket. Line 7. hash include double quote Time period h double quote forward slash forward slash include definition of class Time from Time period h. Line 8. using namespace s t d semicolon. Line 9. blank. Line 10. forward slash forward slash Time constructor initializes each data member. Line 11. Time colon colon Time left parenthesis i n t hour comma i n t minute comma i n t second right parenthesis left brace. Line 12. set Time left parenthesis hour comma minute comma second right parenthesis semicolon forward slash forward slash validate and set time. Line 13. right brace. Line 10 to line 13 are highlighted. Line 14. blank. Line 15. forward slash forward slash set new Time value using universal time. Line 16. void Time colon colon set Time left parenthesis i n t h comma i n t m comma i n t s right parenthesis left brace. Line 17, indented once. set Hour left parenthesis h right parenthesis semicolon forward slash forward slash set private field hour. Line 18, indented once. set Minute left parenthesis m right parenthesis semicolon forward slash forward slash set private field minute. Line 19, indented once. set Second left parenthesis s right parenthesis semicolon forward slash forward slash set private field second. Line 20. right brace. Line 21. blank."/>
          <p:cNvPicPr>
            <a:picLocks noChangeAspect="1"/>
          </p:cNvPicPr>
          <p:nvPr/>
        </p:nvPicPr>
        <p:blipFill rotWithShape="1">
          <a:blip r:embed="rId2"/>
          <a:srcRect r="967" b="4785"/>
          <a:stretch/>
        </p:blipFill>
        <p:spPr>
          <a:xfrm>
            <a:off x="939431" y="1496182"/>
            <a:ext cx="7194920" cy="4533143"/>
          </a:xfrm>
          <a:prstGeom prst="rect">
            <a:avLst/>
          </a:prstGeom>
        </p:spPr>
      </p:pic>
    </p:spTree>
    <p:extLst>
      <p:ext uri="{BB962C8B-B14F-4D97-AF65-F5344CB8AC3E}">
        <p14:creationId xmlns:p14="http://schemas.microsoft.com/office/powerpoint/2010/main" val="25537146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a:t>
            </a:r>
            <a:r>
              <a:rPr lang="en-IN" dirty="0"/>
              <a:t>9.6 Member-Function Definitions for Class </a:t>
            </a:r>
            <a:r>
              <a:rPr lang="en-IN" dirty="0">
                <a:latin typeface="Consolas" panose="020B0609020204030204" pitchFamily="49" charset="0"/>
              </a:rPr>
              <a:t>Time</a:t>
            </a:r>
            <a:r>
              <a:rPr lang="en-IN" dirty="0"/>
              <a:t> </a:t>
            </a:r>
            <a:r>
              <a:rPr lang="en-IN" sz="2000" b="0" dirty="0" smtClean="0"/>
              <a:t>(2 </a:t>
            </a:r>
            <a:r>
              <a:rPr lang="en-IN" sz="2000" b="0" dirty="0"/>
              <a:t>of 4)</a:t>
            </a:r>
            <a:endParaRPr lang="en-US" b="0" dirty="0">
              <a:latin typeface="Times New Roman" panose="02020603050405020304" pitchFamily="18" charset="0"/>
            </a:endParaRPr>
          </a:p>
        </p:txBody>
      </p:sp>
      <p:pic>
        <p:nvPicPr>
          <p:cNvPr id="3" name="Picture 2" descr="The code continues. Line 22. forward slash forward slash set hour value. Line 23. void Time colon colon set Hour left parenthesis i n t h right parenthesis left brace. Line 24, indented once. if left parenthesis h right angle bracket equals 0 ampersand ampersand h left angle bracket 24 right parenthesis left brace. Line 25, indented twice. hour equals h semicolon. Line 26, indented once. right brace. Line 27, indented once. else left brace. Line 28, indented twice. throw invalid underscore argument left parenthesis double quote hour must be 0 hyphen 23 double quote right parenthesis semicolon. Line 29, indented once. right brace. Line 30. right brace. Line 31. blank. Line 32. forward slash forward slash set minute value. Line 33. void Time colon colon set Minute left parenthesis i n t m right parenthesis left brace. Line 34, indented once. if left parenthesis m right angle bracket equals 0 ampersand ampersand m left angle bracket 60 right parenthesis left brace. Line 35, indented twice. minute equals m semicolon. Line 36, indented once. right brace. Line 37, indented once. else left brace. Line 38, indented twice. throw invalid underscore argument left parenthesis double quote minute must be 0 hyphen 59 double quote right parenthesis semicolon. Line 39, indented once. right brace. Line 40. right brace. Line 41. blank."/>
          <p:cNvPicPr>
            <a:picLocks noChangeAspect="1"/>
          </p:cNvPicPr>
          <p:nvPr/>
        </p:nvPicPr>
        <p:blipFill>
          <a:blip r:embed="rId2"/>
          <a:stretch>
            <a:fillRect/>
          </a:stretch>
        </p:blipFill>
        <p:spPr>
          <a:xfrm>
            <a:off x="1230641" y="1529453"/>
            <a:ext cx="6682716" cy="4656344"/>
          </a:xfrm>
          <a:prstGeom prst="rect">
            <a:avLst/>
          </a:prstGeom>
        </p:spPr>
      </p:pic>
    </p:spTree>
    <p:extLst>
      <p:ext uri="{BB962C8B-B14F-4D97-AF65-F5344CB8AC3E}">
        <p14:creationId xmlns:p14="http://schemas.microsoft.com/office/powerpoint/2010/main" val="2529768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Outline </a:t>
            </a:r>
            <a:r>
              <a:rPr lang="en-IN" sz="2000" b="0" dirty="0" smtClean="0"/>
              <a:t>(4 </a:t>
            </a:r>
            <a:r>
              <a:rPr lang="en-IN" sz="2000" b="0" dirty="0"/>
              <a:t>of </a:t>
            </a:r>
            <a:r>
              <a:rPr lang="en-IN" sz="2000" b="0" dirty="0" smtClean="0"/>
              <a:t>6)</a:t>
            </a:r>
            <a:endParaRPr lang="en-IN" sz="2000" b="0" dirty="0"/>
          </a:p>
        </p:txBody>
      </p:sp>
      <p:sp>
        <p:nvSpPr>
          <p:cNvPr id="3" name="Text Placeholder 2"/>
          <p:cNvSpPr>
            <a:spLocks noGrp="1"/>
          </p:cNvSpPr>
          <p:nvPr>
            <p:ph type="body" idx="1"/>
          </p:nvPr>
        </p:nvSpPr>
        <p:spPr/>
        <p:txBody>
          <a:bodyPr/>
          <a:lstStyle/>
          <a:p>
            <a:pPr marL="0" indent="0">
              <a:buNone/>
            </a:pPr>
            <a:r>
              <a:rPr lang="en-IN" sz="2400" b="1" dirty="0">
                <a:solidFill>
                  <a:schemeClr val="tx2"/>
                </a:solidFill>
                <a:latin typeface="+mn-lt"/>
              </a:rPr>
              <a:t>9.8</a:t>
            </a:r>
            <a:r>
              <a:rPr lang="en-IN" sz="2400" b="1" dirty="0">
                <a:latin typeface="+mn-lt"/>
              </a:rPr>
              <a:t> </a:t>
            </a:r>
            <a:r>
              <a:rPr lang="en-IN" sz="2400" dirty="0">
                <a:latin typeface="+mn-lt"/>
              </a:rPr>
              <a:t>When Constructors and </a:t>
            </a:r>
            <a:r>
              <a:rPr lang="en-IN" sz="2400" dirty="0" smtClean="0">
                <a:latin typeface="+mn-lt"/>
              </a:rPr>
              <a:t>Destructors Are Called</a:t>
            </a:r>
          </a:p>
          <a:p>
            <a:pPr marL="741600" lvl="1" indent="-284400">
              <a:buNone/>
            </a:pPr>
            <a:r>
              <a:rPr lang="en-IN" sz="2400" dirty="0">
                <a:solidFill>
                  <a:schemeClr val="tx2"/>
                </a:solidFill>
                <a:latin typeface="+mn-lt"/>
              </a:rPr>
              <a:t>9.8.1 </a:t>
            </a:r>
            <a:r>
              <a:rPr lang="en-IN" sz="2400" dirty="0">
                <a:latin typeface="+mn-lt"/>
              </a:rPr>
              <a:t>Constructors and Destructors </a:t>
            </a:r>
            <a:r>
              <a:rPr lang="en-IN" sz="2400" dirty="0" smtClean="0">
                <a:latin typeface="+mn-lt"/>
              </a:rPr>
              <a:t>for Objects </a:t>
            </a:r>
            <a:r>
              <a:rPr lang="en-IN" sz="2400" dirty="0">
                <a:latin typeface="+mn-lt"/>
              </a:rPr>
              <a:t>in Global Scope</a:t>
            </a:r>
          </a:p>
          <a:p>
            <a:pPr marL="741600" lvl="1" indent="-284400">
              <a:buNone/>
            </a:pPr>
            <a:r>
              <a:rPr lang="en-IN" sz="2400" dirty="0">
                <a:solidFill>
                  <a:schemeClr val="tx2"/>
                </a:solidFill>
                <a:latin typeface="+mn-lt"/>
              </a:rPr>
              <a:t>9.8.2 </a:t>
            </a:r>
            <a:r>
              <a:rPr lang="en-IN" sz="2400" dirty="0">
                <a:latin typeface="+mn-lt"/>
              </a:rPr>
              <a:t>Constructors and Destructors </a:t>
            </a:r>
            <a:r>
              <a:rPr lang="en-IN" sz="2400" dirty="0" smtClean="0">
                <a:latin typeface="+mn-lt"/>
              </a:rPr>
              <a:t>for Non-</a:t>
            </a:r>
            <a:r>
              <a:rPr lang="en-IN" sz="2400" dirty="0" smtClean="0">
                <a:latin typeface="Consolas" panose="020B0609020204030204" pitchFamily="49" charset="0"/>
              </a:rPr>
              <a:t>static</a:t>
            </a:r>
            <a:r>
              <a:rPr lang="en-IN" sz="2400" dirty="0" smtClean="0">
                <a:latin typeface="+mn-lt"/>
              </a:rPr>
              <a:t> </a:t>
            </a:r>
            <a:r>
              <a:rPr lang="en-IN" sz="2400" dirty="0">
                <a:latin typeface="+mn-lt"/>
              </a:rPr>
              <a:t>Local Objects</a:t>
            </a:r>
          </a:p>
          <a:p>
            <a:pPr marL="741600" lvl="1" indent="-284400">
              <a:buNone/>
            </a:pPr>
            <a:r>
              <a:rPr lang="en-IN" sz="2400" dirty="0">
                <a:solidFill>
                  <a:schemeClr val="tx2"/>
                </a:solidFill>
                <a:latin typeface="+mn-lt"/>
              </a:rPr>
              <a:t>9.8.3 </a:t>
            </a:r>
            <a:r>
              <a:rPr lang="en-IN" sz="2400" dirty="0">
                <a:latin typeface="+mn-lt"/>
              </a:rPr>
              <a:t>Constructors and Destructors </a:t>
            </a:r>
            <a:r>
              <a:rPr lang="en-IN" sz="2400" dirty="0" smtClean="0">
                <a:latin typeface="+mn-lt"/>
              </a:rPr>
              <a:t>for </a:t>
            </a:r>
            <a:r>
              <a:rPr lang="en-IN" sz="2400" dirty="0" smtClean="0">
                <a:latin typeface="Consolas" panose="020B0609020204030204" pitchFamily="49" charset="0"/>
              </a:rPr>
              <a:t>static</a:t>
            </a:r>
            <a:r>
              <a:rPr lang="en-IN" sz="2400" dirty="0" smtClean="0">
                <a:latin typeface="+mn-lt"/>
              </a:rPr>
              <a:t> </a:t>
            </a:r>
            <a:r>
              <a:rPr lang="en-IN" sz="2400" dirty="0">
                <a:latin typeface="+mn-lt"/>
              </a:rPr>
              <a:t>Local Objects</a:t>
            </a:r>
          </a:p>
          <a:p>
            <a:pPr marL="741600" lvl="1" indent="-284400">
              <a:buNone/>
            </a:pPr>
            <a:r>
              <a:rPr lang="en-IN" sz="2400" dirty="0">
                <a:solidFill>
                  <a:schemeClr val="tx2"/>
                </a:solidFill>
                <a:latin typeface="+mn-lt"/>
              </a:rPr>
              <a:t>9.8.4 </a:t>
            </a:r>
            <a:r>
              <a:rPr lang="en-IN" sz="2400" dirty="0">
                <a:latin typeface="+mn-lt"/>
              </a:rPr>
              <a:t>Demonstrating When </a:t>
            </a:r>
            <a:r>
              <a:rPr lang="en-IN" sz="2400" dirty="0" smtClean="0">
                <a:latin typeface="+mn-lt"/>
              </a:rPr>
              <a:t>Constructors and </a:t>
            </a:r>
            <a:r>
              <a:rPr lang="en-IN" sz="2400" dirty="0">
                <a:latin typeface="+mn-lt"/>
              </a:rPr>
              <a:t>Destructors Are </a:t>
            </a:r>
            <a:r>
              <a:rPr lang="en-IN" sz="2400" dirty="0" smtClean="0">
                <a:latin typeface="+mn-lt"/>
              </a:rPr>
              <a:t>Called</a:t>
            </a:r>
          </a:p>
        </p:txBody>
      </p:sp>
    </p:spTree>
    <p:extLst>
      <p:ext uri="{BB962C8B-B14F-4D97-AF65-F5344CB8AC3E}">
        <p14:creationId xmlns:p14="http://schemas.microsoft.com/office/powerpoint/2010/main" val="4185886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a:t>
            </a:r>
            <a:r>
              <a:rPr lang="en-IN" dirty="0"/>
              <a:t>9.6 Member-Function Definitions for Class </a:t>
            </a:r>
            <a:r>
              <a:rPr lang="en-IN" dirty="0">
                <a:latin typeface="Consolas" panose="020B0609020204030204" pitchFamily="49" charset="0"/>
              </a:rPr>
              <a:t>Time</a:t>
            </a:r>
            <a:r>
              <a:rPr lang="en-IN" dirty="0"/>
              <a:t> </a:t>
            </a:r>
            <a:r>
              <a:rPr lang="en-IN" sz="2000" b="0" dirty="0" smtClean="0"/>
              <a:t>(3 </a:t>
            </a:r>
            <a:r>
              <a:rPr lang="en-IN" sz="2000" b="0" dirty="0"/>
              <a:t>of 4)</a:t>
            </a:r>
            <a:endParaRPr lang="en-US" b="0" dirty="0">
              <a:latin typeface="Times New Roman" panose="02020603050405020304" pitchFamily="18" charset="0"/>
            </a:endParaRPr>
          </a:p>
        </p:txBody>
      </p:sp>
      <p:pic>
        <p:nvPicPr>
          <p:cNvPr id="4" name="Picture 3" descr="The code continues. Line 42. forward slash forward slash set second value. Line 43. void Time colon colon set Second left parenthesis i n t s right parenthesis left brace. Line 44, indented once. if left parenthesis s right angle bracket equals 0 ampersand ampersand s left angle bracket 60 right parenthesis left brace. Line 45, indented twice. second equals s semicolon. Line 46, indented once. right brace. Line 47, indented once. else left brace. Line 48, indented twice. throw invalid underscore argument left parenthesis double quote second must be 0 hyphen 59 double quote right parenthesis semicolon. Line 49, indented once. right brace. Line 50. right brace. Line 51. blank. Line 52. forward slash forward slash return hour value. Line 53. unsigned i n t Time colon colon get Hour left parenthesis right parenthesis c o n s t left brace return hour semicolon right brace. Line 54. blank. Line 55. forward slash forward slash return minute value. Line 56. unsigned Time colon colon get Minute left parenthesis right parenthesis c o n s t left brace return minute semicolon right brace. Line 57. blank. Line 58. forward slash forward slash return second value. Line 59. unsigned Time colon colon get Second left parenthesis right parenthesis c o n s t left brace return second semicolon right brace. Line 60. blank."/>
          <p:cNvPicPr>
            <a:picLocks noChangeAspect="1"/>
          </p:cNvPicPr>
          <p:nvPr/>
        </p:nvPicPr>
        <p:blipFill>
          <a:blip r:embed="rId2"/>
          <a:stretch>
            <a:fillRect/>
          </a:stretch>
        </p:blipFill>
        <p:spPr>
          <a:xfrm>
            <a:off x="1229564" y="1501113"/>
            <a:ext cx="6684871" cy="4674923"/>
          </a:xfrm>
          <a:prstGeom prst="rect">
            <a:avLst/>
          </a:prstGeom>
        </p:spPr>
      </p:pic>
    </p:spTree>
    <p:extLst>
      <p:ext uri="{BB962C8B-B14F-4D97-AF65-F5344CB8AC3E}">
        <p14:creationId xmlns:p14="http://schemas.microsoft.com/office/powerpoint/2010/main" val="7986786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a:t>
            </a:r>
            <a:r>
              <a:rPr lang="en-IN" dirty="0"/>
              <a:t>9.6 Member-Function Definitions for Class </a:t>
            </a:r>
            <a:r>
              <a:rPr lang="en-IN" dirty="0">
                <a:latin typeface="Consolas" panose="020B0609020204030204" pitchFamily="49" charset="0"/>
                <a:ea typeface="Verdana" panose="020B0604030504040204" pitchFamily="34" charset="0"/>
                <a:cs typeface="Verdana" panose="020B0604030504040204" pitchFamily="34" charset="0"/>
              </a:rPr>
              <a:t>Time</a:t>
            </a:r>
            <a:r>
              <a:rPr lang="en-IN" dirty="0"/>
              <a:t> </a:t>
            </a:r>
            <a:r>
              <a:rPr lang="en-IN" sz="2000" b="0" dirty="0" smtClean="0"/>
              <a:t>(4 </a:t>
            </a:r>
            <a:r>
              <a:rPr lang="en-IN" sz="2000" b="0" dirty="0"/>
              <a:t>of 4)</a:t>
            </a:r>
            <a:endParaRPr lang="en-US" b="0" dirty="0">
              <a:latin typeface="Times New Roman" panose="02020603050405020304" pitchFamily="18" charset="0"/>
            </a:endParaRPr>
          </a:p>
        </p:txBody>
      </p:sp>
      <p:pic>
        <p:nvPicPr>
          <p:cNvPr id="4" name="Picture 3" descr="The code continues. Line 61. 1 forward slash forward slash return Time as a String in universal hyphen time format left parenthesis HH colon MM colon SS right parenthesis. Line 62. String Time colon colon to Universal String left parenthesis right parenthesis c o n s t left brace. Line 63, indented once. o String Stream output semicolon. Line 64, indented once. output left angle bracket left angle bracket set fill left parenthesis single quote0single quote right parenthesis left angle bracket left angle bracket set w left parenthesis 2 right parenthesis left angle bracket left angle bracket get Hour left parenthesis right parenthesis left angle bracket left angle bracket double quote colon double quote. Line 65, indented twice. left angle bracket left angle bracket set w left parenthesis 2 right parenthesis left angle bracket left angle bracket get Minute left parenthesis right parenthesis left angle bracket left angle bracket double quote colon double quote left angle bracket left angle bracket set w left parenthesis 2 right parenthesis left angle bracket left angle bracket get Second left parenthesis right parenthesis semicolon. Line 66, indented once. return output period S t r left parenthesis right parenthesis semicolon. Line 67. right brace. Line 68. blank. Line 69. forward slash forward slash return Time as String in standard hyphen time format left parenthesis HH colon MM colon SS AM or PM right parenthesis. Line 70. String Time colon colon to standard String left parenthesis right parenthesis c o n s t left brace. Line 71, indented once. o String Stream output semicolon. Line 72, indented once. output left angle bracket left angle bracket left parenthesis left parenthesis get Hour left parenthesis right parenthesis equals equals 0 double pipe get Hour left parenthesis right parenthesis equals equals 12 right parenthesis question mark 12 colon get Hour left parenthesis right parenthesis percent sign 12 right parenthesis. Line 73, indented twice. left angle bracket left angle bracket double quote colon double quote left angle bracket left angle bracket set fill left parenthesis single quote0single quote right parenthesis left angle bracket left angle bracket set w left parenthesis 2 right parenthesis left angle bracket left angle bracket get Minute left parenthesis right parenthesis left angle bracket left angle bracket double quote colon double quote left angle bracket left angle bracket set w left parenthesis 2 right parenthesis. Line 74, indented twice. left angle bracket left angle bracket get Second left parenthesis right parenthesis left angle bracket left angle bracket left parenthesis hour left angle bracket 12 question mark double quote AM double quote colon double quote PM double quote right parenthesis semicolon. Line 75, indented once. return output period S t r left parenthesis right parenthesis semicolon. Line 76. right brace."/>
          <p:cNvPicPr>
            <a:picLocks noChangeAspect="1"/>
          </p:cNvPicPr>
          <p:nvPr/>
        </p:nvPicPr>
        <p:blipFill>
          <a:blip r:embed="rId2"/>
          <a:stretch>
            <a:fillRect/>
          </a:stretch>
        </p:blipFill>
        <p:spPr>
          <a:xfrm>
            <a:off x="512797" y="1890757"/>
            <a:ext cx="8118407" cy="3590837"/>
          </a:xfrm>
          <a:prstGeom prst="rect">
            <a:avLst/>
          </a:prstGeom>
        </p:spPr>
      </p:pic>
    </p:spTree>
    <p:extLst>
      <p:ext uri="{BB962C8B-B14F-4D97-AF65-F5344CB8AC3E}">
        <p14:creationId xmlns:p14="http://schemas.microsoft.com/office/powerpoint/2010/main" val="36734824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9.7 </a:t>
            </a:r>
            <a:r>
              <a:rPr lang="en-IN" dirty="0"/>
              <a:t>Constructor with Default Arguments </a:t>
            </a:r>
            <a:r>
              <a:rPr lang="en-IN" sz="2000" b="0" dirty="0" smtClean="0"/>
              <a:t>(1 </a:t>
            </a:r>
            <a:r>
              <a:rPr lang="en-IN" sz="2000" b="0" dirty="0"/>
              <a:t>of 3</a:t>
            </a:r>
            <a:r>
              <a:rPr lang="en-IN" sz="2000" b="0" dirty="0" smtClean="0"/>
              <a:t>)</a:t>
            </a:r>
            <a:endParaRPr lang="en-US" sz="2000" dirty="0">
              <a:latin typeface="Times New Roman" panose="02020603050405020304" pitchFamily="18" charset="0"/>
            </a:endParaRPr>
          </a:p>
        </p:txBody>
      </p:sp>
      <p:pic>
        <p:nvPicPr>
          <p:cNvPr id="3" name="Picture 2" descr="Computer code has 33 lines. The lines read as follows. Line 1. forward slash forward slash F i g period 9 period 7 colon F i g 09 underscore 07 period c p p. Line 2. forward slash forward slash constructor with default arguments period. Line 3. hash include left angle bracket i o Stream right angle bracket. Line 4. hash include left angle bracket s t d except right angle bracket. Line 5. hash include double quote Time period h double quote forward slash forward slash include definition of class Time from Time period h. Line 6. using namespace s t d semicolon. Line 7. blank. Line 8. forward slash forward slash displays a Time in 24 hyphen hour and 12 hyphen hour formats. Line 9. void display Time left parenthesis c o n s t String ampersand message comma c o n s t Time ampersand time right parenthesis left brace. Line 10, indented once. c out left angle bracket left angle bracket message left angle bracket left angle bracket double quote back slash n Universal time colon double quote left angle bracket left angle bracket time period To universal String left parenthesis right parenthesis. Line 11, indented twice. left angle bracket left angle bracket double quote back slash n Standard time colon double quote left angle bracket left angle bracket time period To standard String left angle bracket left angle bracket double quote back slash n back slash n double quote semicolon. Line 12. right brace. Line 13. blank."/>
          <p:cNvPicPr>
            <a:picLocks noChangeAspect="1"/>
          </p:cNvPicPr>
          <p:nvPr/>
        </p:nvPicPr>
        <p:blipFill rotWithShape="1">
          <a:blip r:embed="rId2">
            <a:extLst>
              <a:ext uri="{28A0092B-C50C-407E-A947-70E740481C1C}">
                <a14:useLocalDpi xmlns:a14="http://schemas.microsoft.com/office/drawing/2010/main" val="0"/>
              </a:ext>
            </a:extLst>
          </a:blip>
          <a:srcRect b="5779"/>
          <a:stretch/>
        </p:blipFill>
        <p:spPr>
          <a:xfrm>
            <a:off x="575670" y="2028890"/>
            <a:ext cx="7992661" cy="2809589"/>
          </a:xfrm>
          <a:prstGeom prst="rect">
            <a:avLst/>
          </a:prstGeom>
        </p:spPr>
      </p:pic>
    </p:spTree>
    <p:extLst>
      <p:ext uri="{BB962C8B-B14F-4D97-AF65-F5344CB8AC3E}">
        <p14:creationId xmlns:p14="http://schemas.microsoft.com/office/powerpoint/2010/main" val="502487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a:t>Figure 9.7 Constructor with Default </a:t>
            </a:r>
            <a:r>
              <a:rPr lang="en-IN" dirty="0" smtClean="0"/>
              <a:t>Arguments </a:t>
            </a:r>
            <a:r>
              <a:rPr lang="en-IN" sz="2000" b="0" dirty="0" smtClean="0"/>
              <a:t>(2 </a:t>
            </a:r>
            <a:r>
              <a:rPr lang="en-IN" sz="2000" b="0" dirty="0"/>
              <a:t>of 3</a:t>
            </a:r>
            <a:r>
              <a:rPr lang="en-IN" sz="2000" b="0" dirty="0" smtClean="0"/>
              <a:t>)</a:t>
            </a:r>
            <a:endParaRPr lang="en-US" sz="2000" dirty="0">
              <a:latin typeface="Times New Roman" panose="02020603050405020304" pitchFamily="18" charset="0"/>
            </a:endParaRPr>
          </a:p>
        </p:txBody>
      </p:sp>
      <p:pic>
        <p:nvPicPr>
          <p:cNvPr id="3" name="Picture 2" descr="The code continues. Line 14. i n t main left parenthesis right parenthesis left brace. Line 15, indented once. Time t1 semicolon forward slash forward slash all arguments defaulted. Line 16, indented once. Time t2 left brace 2 right brace semicolon forward slash forward slash hour specified semicolon minute and second defaulted. Line 17, indented once. Time t3 left brace 21 comma 34 right brace semicolon forward slash forward slash hour and minute specified semicolon second defaulted. Line 18, indented once. Time t4 left brace 12 comma 25 comma 42 right brace semicolon forward slash forward slash hour comma minute and second specified. Line 15 to line 18 are highlighted. Line 19. blank. Line 20, indented once. c out left angle bracket left angle bracket double quote constructed with colon back slash n back slash n double quote semicolon. Line 21, indented once. display Time left parenthesis double quote t1 colon all arguments defaulted double quote comma t1 right parenthesis semicolon. Line 22, indented once. display Time left parenthesis double quote t 2 colon hour specified semicolon minute and second defaulted double quote comma t 2 right parenthesis semicolon. Line 23, indented once. display Time left parenthesis double quote t 3 colon hour and minute specified semicolon second defaulted double quote comma t3 right parenthesis semicolon. Line 24, indented once. display Time left parenthesis double quote t4 colon hour comma minute and second specified double quote comma t4 right parenthesis semicolon. Line 25. blank. Line 26, indented once. forward slash forward slash attempt to initialize t 5 with invalid values. Line 27, indented once. try left brace. Line 28, indented twice. Time t 5 left brace 27 comma 74 comma 99 right brace semicolon forward slash forward slash all bad values specified. This line is highlighted. Line 29, indented once. right brace. Line 30, indented once. 30 catch left parenthesis invalid underscore argument ampersand e right parenthesis left brace. Line 31, indented twice. C e r r left angle bracket left angle bracket double quote Exception while initializing t5 colon double quote left angle bracket left angle bracket e period what left parenthesis right parenthesis left angle bracket left angle bracket end l semicolon. Line 32, indented once. right brace. Line 33. right brace."/>
          <p:cNvPicPr>
            <a:picLocks noChangeAspect="1"/>
          </p:cNvPicPr>
          <p:nvPr/>
        </p:nvPicPr>
        <p:blipFill rotWithShape="1">
          <a:blip r:embed="rId2">
            <a:extLst>
              <a:ext uri="{28A0092B-C50C-407E-A947-70E740481C1C}">
                <a14:useLocalDpi xmlns:a14="http://schemas.microsoft.com/office/drawing/2010/main" val="0"/>
              </a:ext>
            </a:extLst>
          </a:blip>
          <a:srcRect t="3371" r="10109" b="-1811"/>
          <a:stretch/>
        </p:blipFill>
        <p:spPr>
          <a:xfrm>
            <a:off x="760311" y="1716950"/>
            <a:ext cx="7623378" cy="3919401"/>
          </a:xfrm>
          <a:prstGeom prst="rect">
            <a:avLst/>
          </a:prstGeom>
        </p:spPr>
      </p:pic>
    </p:spTree>
    <p:extLst>
      <p:ext uri="{BB962C8B-B14F-4D97-AF65-F5344CB8AC3E}">
        <p14:creationId xmlns:p14="http://schemas.microsoft.com/office/powerpoint/2010/main" val="38327220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a:t>Figure 9.7 Constructor with Default </a:t>
            </a:r>
            <a:r>
              <a:rPr lang="en-IN" dirty="0" smtClean="0"/>
              <a:t>Arguments </a:t>
            </a:r>
            <a:r>
              <a:rPr lang="en-IN" sz="2000" b="0" dirty="0" smtClean="0"/>
              <a:t>(3 of 3)</a:t>
            </a:r>
            <a:endParaRPr lang="en-US" sz="2000" b="0" dirty="0">
              <a:latin typeface="Times New Roman" panose="02020603050405020304" pitchFamily="18" charset="0"/>
            </a:endParaRPr>
          </a:p>
        </p:txBody>
      </p:sp>
      <p:pic>
        <p:nvPicPr>
          <p:cNvPr id="3" name="Picture 2" descr="Computer code output has 14 lines. The lines read as follows. Line 1. constructed with colon. Line 2. t 1 colon all arguments defaulted. Line 3. Universal time colon 00 colon 00 colon 00. Line 4. Standard time colon 12 colon 00 colon 00 AM. Line 5. t 2 colon hour specified semicolon minute and second defaulted. Line 6. Universal time colon 02 colon 00 colon 00. Line 7. Standard time colon 2 colon 00 colon 00 AM. Line 8. t 3 colon hour and minute specified semicolon second defaulted. Line 9. Universal time colon 21 colon 34 colon 00. Line 10. Standard time colon 9 colon 34 colon 00 PM. Line 11. t 4 colon hour comma minute and second specified. Line 12. Universal time colon 12 colon 25 colon 42. Line 13. Standard time colon 12 colon 25 colon 42 PM. Line 14. Exception while initializing t5 colon hour must be 0 hyphen 23."/>
          <p:cNvPicPr>
            <a:picLocks noChangeAspect="1"/>
          </p:cNvPicPr>
          <p:nvPr/>
        </p:nvPicPr>
        <p:blipFill rotWithShape="1">
          <a:blip r:embed="rId2">
            <a:extLst>
              <a:ext uri="{28A0092B-C50C-407E-A947-70E740481C1C}">
                <a14:useLocalDpi xmlns:a14="http://schemas.microsoft.com/office/drawing/2010/main" val="0"/>
              </a:ext>
            </a:extLst>
          </a:blip>
          <a:srcRect r="3983" b="432"/>
          <a:stretch/>
        </p:blipFill>
        <p:spPr>
          <a:xfrm>
            <a:off x="706437" y="1651002"/>
            <a:ext cx="7731125" cy="3654423"/>
          </a:xfrm>
          <a:prstGeom prst="rect">
            <a:avLst/>
          </a:prstGeom>
        </p:spPr>
      </p:pic>
    </p:spTree>
    <p:extLst>
      <p:ext uri="{BB962C8B-B14F-4D97-AF65-F5344CB8AC3E}">
        <p14:creationId xmlns:p14="http://schemas.microsoft.com/office/powerpoint/2010/main" val="7195100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9.6 </a:t>
            </a:r>
            <a:r>
              <a:rPr lang="en-US" kern="1200" dirty="0" smtClean="0">
                <a:latin typeface="Consolas" panose="020B0609020204030204" pitchFamily="49" charset="0"/>
                <a:ea typeface="+mj-ea"/>
                <a:cs typeface="+mj-cs"/>
              </a:rPr>
              <a:t>Time</a:t>
            </a:r>
            <a:r>
              <a:rPr lang="en-US" kern="1200" dirty="0" smtClean="0">
                <a:latin typeface="Times New Roman" panose="02020603050405020304" pitchFamily="18" charset="0"/>
                <a:ea typeface="+mj-ea"/>
                <a:cs typeface="+mj-cs"/>
              </a:rPr>
              <a:t> Class Case Study: Constructors with Default Arguments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24340"/>
          </a:xfrm>
        </p:spPr>
        <p:txBody>
          <a:bodyPr wrap="square" lIns="91425" tIns="91425" rIns="91425" bIns="91425">
            <a:spAutoFit/>
          </a:bodyPr>
          <a:lstStyle/>
          <a:p>
            <a:pPr marL="0" lvl="0" indent="0" fontAlgn="base">
              <a:spcAft>
                <a:spcPct val="0"/>
              </a:spcAft>
              <a:buNone/>
              <a:tabLst/>
              <a:defRPr/>
            </a:pPr>
            <a:r>
              <a:rPr lang="en-US" sz="2000" b="1" kern="1200" dirty="0">
                <a:solidFill>
                  <a:srgbClr val="000000"/>
                </a:solidFill>
                <a:latin typeface="Arial (Body)"/>
                <a:ea typeface="+mn-ea"/>
                <a:cs typeface="Times New Roman" pitchFamily="18" charset="0"/>
              </a:rPr>
              <a:t>Notes Regarding Time’s Set and Get Functions and Constructor</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Consolas" panose="020B0609020204030204" pitchFamily="49" charset="0"/>
                <a:ea typeface="+mn-ea"/>
                <a:cs typeface="+mn-cs"/>
              </a:rPr>
              <a:t>Time’s</a:t>
            </a:r>
            <a:r>
              <a:rPr lang="en-US" sz="2000"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set </a:t>
            </a:r>
            <a:r>
              <a:rPr lang="en-US" sz="2000" kern="1200" dirty="0">
                <a:solidFill>
                  <a:srgbClr val="000000"/>
                </a:solidFill>
                <a:latin typeface="Arial (Body)"/>
                <a:ea typeface="+mn-ea"/>
                <a:cs typeface="+mn-cs"/>
              </a:rPr>
              <a:t>and</a:t>
            </a:r>
            <a:r>
              <a:rPr lang="en-US" sz="2000" i="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get </a:t>
            </a:r>
            <a:r>
              <a:rPr lang="en-US" sz="2000" kern="1200" dirty="0">
                <a:solidFill>
                  <a:srgbClr val="000000"/>
                </a:solidFill>
                <a:latin typeface="Arial (Body)"/>
                <a:ea typeface="+mn-ea"/>
                <a:cs typeface="+mn-cs"/>
              </a:rPr>
              <a:t>functions are called throughout the class’s body.</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In each case, these functions could have accessed the class’s </a:t>
            </a:r>
            <a:r>
              <a:rPr lang="en-US" sz="2000" kern="1200" dirty="0">
                <a:solidFill>
                  <a:srgbClr val="000000"/>
                </a:solidFill>
                <a:latin typeface="Consolas" panose="020B0609020204030204" pitchFamily="49" charset="0"/>
                <a:ea typeface="+mn-ea"/>
                <a:cs typeface="+mn-cs"/>
              </a:rPr>
              <a:t>private</a:t>
            </a:r>
            <a:r>
              <a:rPr lang="en-US" sz="2000" kern="1200" dirty="0">
                <a:solidFill>
                  <a:srgbClr val="000000"/>
                </a:solidFill>
                <a:latin typeface="Arial (Body)"/>
                <a:ea typeface="+mn-ea"/>
                <a:cs typeface="+mn-cs"/>
              </a:rPr>
              <a:t> data directly.</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Consider changing the representation of the time from three </a:t>
            </a:r>
            <a:r>
              <a:rPr lang="en-US" sz="2000" kern="1200" dirty="0">
                <a:solidFill>
                  <a:srgbClr val="000000"/>
                </a:solidFill>
                <a:latin typeface="Consolas" panose="020B0609020204030204" pitchFamily="49" charset="0"/>
                <a:ea typeface="+mn-ea"/>
                <a:cs typeface="+mn-cs"/>
              </a:rPr>
              <a:t>int</a:t>
            </a:r>
            <a:r>
              <a:rPr lang="en-US" sz="2000" kern="1200" dirty="0">
                <a:solidFill>
                  <a:srgbClr val="000000"/>
                </a:solidFill>
                <a:latin typeface="Arial (Body)"/>
                <a:ea typeface="+mn-ea"/>
                <a:cs typeface="+mn-cs"/>
              </a:rPr>
              <a:t> values (requiring 12 bytes of memory on systems with four-byte </a:t>
            </a:r>
            <a:r>
              <a:rPr lang="en-US" sz="2000" kern="1200" dirty="0">
                <a:solidFill>
                  <a:srgbClr val="000000"/>
                </a:solidFill>
                <a:latin typeface="Consolas" panose="020B0609020204030204" pitchFamily="49" charset="0"/>
                <a:ea typeface="+mn-ea"/>
                <a:cs typeface="+mn-cs"/>
              </a:rPr>
              <a:t>ints</a:t>
            </a:r>
            <a:r>
              <a:rPr lang="en-US" sz="2000" kern="1200" dirty="0">
                <a:solidFill>
                  <a:srgbClr val="000000"/>
                </a:solidFill>
                <a:latin typeface="Arial (Body)"/>
                <a:ea typeface="+mn-ea"/>
                <a:cs typeface="+mn-cs"/>
              </a:rPr>
              <a:t>) to a single int value representing the total number of seconds that have elapsed since midnight (requiring only four bytes of memory).</a:t>
            </a:r>
          </a:p>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mn-cs"/>
              </a:rPr>
              <a:t>If we made such a change, only the bodies of the functions that access the </a:t>
            </a:r>
            <a:r>
              <a:rPr lang="en-US" sz="2000" kern="1200" dirty="0">
                <a:solidFill>
                  <a:srgbClr val="000000"/>
                </a:solidFill>
                <a:latin typeface="Consolas" panose="020B0609020204030204" pitchFamily="49" charset="0"/>
                <a:ea typeface="+mn-ea"/>
                <a:cs typeface="+mn-cs"/>
              </a:rPr>
              <a:t>private</a:t>
            </a:r>
            <a:r>
              <a:rPr lang="en-US" sz="2000" kern="1200" dirty="0">
                <a:solidFill>
                  <a:srgbClr val="000000"/>
                </a:solidFill>
                <a:latin typeface="Arial (Body)"/>
                <a:ea typeface="+mn-ea"/>
                <a:cs typeface="+mn-cs"/>
              </a:rPr>
              <a:t> data directly would need to change.</a:t>
            </a:r>
          </a:p>
          <a:p>
            <a:pPr marL="741553" lvl="1" indent="-284353" fontAlgn="base">
              <a:spcAft>
                <a:spcPct val="0"/>
              </a:spcAft>
              <a:buFont typeface="Arial" panose="020B0604020202020204" pitchFamily="34" charset="0"/>
              <a:buChar char="–"/>
              <a:defRPr/>
            </a:pPr>
            <a:r>
              <a:rPr lang="en-US" sz="2000" kern="1200" dirty="0">
                <a:solidFill>
                  <a:srgbClr val="000000"/>
                </a:solidFill>
                <a:latin typeface="Arial (Body)"/>
                <a:ea typeface="+mn-ea"/>
                <a:cs typeface="+mn-cs"/>
              </a:rPr>
              <a:t>No need to modify the bodies of the other functions.</a:t>
            </a:r>
          </a:p>
        </p:txBody>
      </p:sp>
    </p:spTree>
    <p:extLst>
      <p:ext uri="{BB962C8B-B14F-4D97-AF65-F5344CB8AC3E}">
        <p14:creationId xmlns:p14="http://schemas.microsoft.com/office/powerpoint/2010/main" val="28545741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Software Engineering Observation 9.5</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r>
              <a:rPr lang="en-IN" sz="2400" dirty="0">
                <a:latin typeface="+mn-lt"/>
              </a:rPr>
              <a:t>If a member function of a class already provides all or part of the functionality </a:t>
            </a:r>
            <a:r>
              <a:rPr lang="en-IN" sz="2400" dirty="0" smtClean="0">
                <a:latin typeface="+mn-lt"/>
              </a:rPr>
              <a:t>required by </a:t>
            </a:r>
            <a:r>
              <a:rPr lang="en-IN" sz="2400" dirty="0">
                <a:latin typeface="+mn-lt"/>
              </a:rPr>
              <a:t>a constructor or other member functions of the class, call that member function </a:t>
            </a:r>
            <a:r>
              <a:rPr lang="en-IN" sz="2400" dirty="0" smtClean="0">
                <a:latin typeface="+mn-lt"/>
              </a:rPr>
              <a:t>from the </a:t>
            </a:r>
            <a:r>
              <a:rPr lang="en-IN" sz="2400" dirty="0">
                <a:latin typeface="+mn-lt"/>
              </a:rPr>
              <a:t>constructor or other member functions. This simplifies the maintenance of the </a:t>
            </a:r>
            <a:r>
              <a:rPr lang="en-IN" sz="2400" dirty="0" smtClean="0">
                <a:latin typeface="+mn-lt"/>
              </a:rPr>
              <a:t>code and </a:t>
            </a:r>
            <a:r>
              <a:rPr lang="en-IN" sz="2400" dirty="0">
                <a:latin typeface="+mn-lt"/>
              </a:rPr>
              <a:t>reduces the likelihood of an error if the code implementation is modified. As a </a:t>
            </a:r>
            <a:r>
              <a:rPr lang="en-IN" sz="2400" dirty="0" smtClean="0">
                <a:latin typeface="+mn-lt"/>
              </a:rPr>
              <a:t>general rule</a:t>
            </a:r>
            <a:r>
              <a:rPr lang="en-IN" sz="2400" dirty="0">
                <a:latin typeface="+mn-lt"/>
              </a:rPr>
              <a:t>: Avoid repeating code.</a:t>
            </a:r>
          </a:p>
        </p:txBody>
      </p:sp>
    </p:spTree>
    <p:extLst>
      <p:ext uri="{BB962C8B-B14F-4D97-AF65-F5344CB8AC3E}">
        <p14:creationId xmlns:p14="http://schemas.microsoft.com/office/powerpoint/2010/main" val="39869592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Common Programming Error 9.2</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r>
              <a:rPr lang="en-IN" sz="2400" dirty="0">
                <a:latin typeface="+mn-lt"/>
              </a:rPr>
              <a:t>A constructor can call other member functions of the class, such as </a:t>
            </a:r>
            <a:r>
              <a:rPr lang="en-IN" sz="2400" b="1" dirty="0">
                <a:latin typeface="+mn-lt"/>
              </a:rPr>
              <a:t>set</a:t>
            </a:r>
            <a:r>
              <a:rPr lang="en-IN" sz="2400" dirty="0">
                <a:latin typeface="+mn-lt"/>
              </a:rPr>
              <a:t> or </a:t>
            </a:r>
            <a:r>
              <a:rPr lang="en-IN" sz="2400" b="1" dirty="0">
                <a:latin typeface="+mn-lt"/>
              </a:rPr>
              <a:t>get</a:t>
            </a:r>
            <a:r>
              <a:rPr lang="en-IN" sz="2400" dirty="0">
                <a:latin typeface="+mn-lt"/>
              </a:rPr>
              <a:t> functions, </a:t>
            </a:r>
            <a:r>
              <a:rPr lang="en-IN" sz="2400" dirty="0" smtClean="0">
                <a:latin typeface="+mn-lt"/>
              </a:rPr>
              <a:t>but because </a:t>
            </a:r>
            <a:r>
              <a:rPr lang="en-IN" sz="2400" dirty="0">
                <a:latin typeface="+mn-lt"/>
              </a:rPr>
              <a:t>the constructor is initializing the object, the data members may not yet be </a:t>
            </a:r>
            <a:r>
              <a:rPr lang="en-IN" sz="2400" dirty="0" smtClean="0">
                <a:latin typeface="+mn-lt"/>
              </a:rPr>
              <a:t>initialized Using </a:t>
            </a:r>
            <a:r>
              <a:rPr lang="en-IN" sz="2400" dirty="0">
                <a:latin typeface="+mn-lt"/>
              </a:rPr>
              <a:t>data members before they have been properly initialized can cause logic errors.</a:t>
            </a:r>
          </a:p>
        </p:txBody>
      </p:sp>
    </p:spTree>
    <p:extLst>
      <p:ext uri="{BB962C8B-B14F-4D97-AF65-F5344CB8AC3E}">
        <p14:creationId xmlns:p14="http://schemas.microsoft.com/office/powerpoint/2010/main" val="4819011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IN" dirty="0"/>
              <a:t>Software Engineering Observation 9.6</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Making data members </a:t>
            </a:r>
            <a:r>
              <a:rPr lang="en-IN" sz="2400" dirty="0">
                <a:latin typeface="Consolas" panose="020B0609020204030204" pitchFamily="49" charset="0"/>
              </a:rPr>
              <a:t>private</a:t>
            </a:r>
            <a:r>
              <a:rPr lang="en-IN" sz="2400" dirty="0">
                <a:latin typeface="+mn-lt"/>
              </a:rPr>
              <a:t> and controlling access, especially write access, to </a:t>
            </a:r>
            <a:r>
              <a:rPr lang="en-IN" sz="2400" dirty="0" smtClean="0">
                <a:latin typeface="+mn-lt"/>
              </a:rPr>
              <a:t>those data </a:t>
            </a:r>
            <a:r>
              <a:rPr lang="en-IN" sz="2400" dirty="0">
                <a:latin typeface="+mn-lt"/>
              </a:rPr>
              <a:t>members through </a:t>
            </a:r>
            <a:r>
              <a:rPr lang="en-IN" sz="2400" dirty="0">
                <a:latin typeface="Consolas" panose="020B0609020204030204" pitchFamily="49" charset="0"/>
              </a:rPr>
              <a:t>public</a:t>
            </a:r>
            <a:r>
              <a:rPr lang="en-IN" sz="2400" dirty="0">
                <a:latin typeface="+mn-lt"/>
              </a:rPr>
              <a:t> member functions helps ensure data integrity.</a:t>
            </a:r>
          </a:p>
        </p:txBody>
      </p:sp>
    </p:spTree>
    <p:extLst>
      <p:ext uri="{BB962C8B-B14F-4D97-AF65-F5344CB8AC3E}">
        <p14:creationId xmlns:p14="http://schemas.microsoft.com/office/powerpoint/2010/main" val="34744870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Error-Prevention Tip 9.4</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r>
              <a:rPr lang="en-IN" sz="2400" dirty="0">
                <a:latin typeface="+mn-lt"/>
              </a:rPr>
              <a:t>The benefits of data integrity are not automatic simply because data members are </a:t>
            </a:r>
            <a:r>
              <a:rPr lang="en-IN" sz="2400" dirty="0" smtClean="0">
                <a:latin typeface="+mn-lt"/>
              </a:rPr>
              <a:t>made </a:t>
            </a:r>
            <a:r>
              <a:rPr lang="en-IN" sz="2400" dirty="0" smtClean="0">
                <a:latin typeface="Consolas" panose="020B0609020204030204" pitchFamily="49" charset="0"/>
              </a:rPr>
              <a:t>private</a:t>
            </a:r>
            <a:r>
              <a:rPr lang="en-IN" sz="2400" dirty="0" smtClean="0">
                <a:latin typeface="+mn-lt"/>
              </a:rPr>
              <a:t>—you </a:t>
            </a:r>
            <a:r>
              <a:rPr lang="en-IN" sz="2400" dirty="0">
                <a:latin typeface="+mn-lt"/>
              </a:rPr>
              <a:t>must provide appropriate validity checking.</a:t>
            </a:r>
          </a:p>
        </p:txBody>
      </p:sp>
    </p:spTree>
    <p:extLst>
      <p:ext uri="{BB962C8B-B14F-4D97-AF65-F5344CB8AC3E}">
        <p14:creationId xmlns:p14="http://schemas.microsoft.com/office/powerpoint/2010/main" val="3413465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 </a:t>
            </a:r>
            <a:r>
              <a:rPr lang="en-IN" sz="2000" b="0" dirty="0" smtClean="0"/>
              <a:t>(5 </a:t>
            </a:r>
            <a:r>
              <a:rPr lang="en-IN" sz="2000" b="0" dirty="0"/>
              <a:t>of </a:t>
            </a:r>
            <a:r>
              <a:rPr lang="en-IN" sz="2000" b="0" dirty="0" smtClean="0"/>
              <a:t>6)</a:t>
            </a:r>
            <a:endParaRPr lang="en-IN" sz="2000" b="0" dirty="0"/>
          </a:p>
        </p:txBody>
      </p:sp>
      <p:sp>
        <p:nvSpPr>
          <p:cNvPr id="3" name="Text Placeholder 2"/>
          <p:cNvSpPr>
            <a:spLocks noGrp="1"/>
          </p:cNvSpPr>
          <p:nvPr>
            <p:ph type="body" idx="1"/>
          </p:nvPr>
        </p:nvSpPr>
        <p:spPr/>
        <p:txBody>
          <a:bodyPr/>
          <a:lstStyle/>
          <a:p>
            <a:pPr marL="0" indent="0">
              <a:buNone/>
            </a:pPr>
            <a:r>
              <a:rPr lang="en-IN" sz="2400" b="1" dirty="0">
                <a:solidFill>
                  <a:schemeClr val="tx2"/>
                </a:solidFill>
              </a:rPr>
              <a:t>9.9</a:t>
            </a:r>
            <a:r>
              <a:rPr lang="en-IN" sz="2400" b="1" dirty="0"/>
              <a:t> </a:t>
            </a:r>
            <a:r>
              <a:rPr lang="en-IN" sz="2400" dirty="0">
                <a:latin typeface="Consolas" panose="020B0609020204030204" pitchFamily="49" charset="0"/>
              </a:rPr>
              <a:t>Time</a:t>
            </a:r>
            <a:r>
              <a:rPr lang="en-IN" sz="2400" dirty="0"/>
              <a:t> Class Case Study: A Subtle Trap—Returning a Reference or a Pointer to a </a:t>
            </a:r>
            <a:r>
              <a:rPr lang="en-IN" sz="2400" dirty="0">
                <a:latin typeface="Consolas" panose="020B0609020204030204" pitchFamily="49" charset="0"/>
              </a:rPr>
              <a:t>private</a:t>
            </a:r>
            <a:r>
              <a:rPr lang="en-IN" sz="2400" dirty="0"/>
              <a:t> Data Member</a:t>
            </a:r>
          </a:p>
          <a:p>
            <a:pPr marL="0" indent="0">
              <a:buNone/>
            </a:pPr>
            <a:r>
              <a:rPr lang="en-IN" sz="2400" b="1" dirty="0">
                <a:solidFill>
                  <a:schemeClr val="tx2"/>
                </a:solidFill>
              </a:rPr>
              <a:t>9.10</a:t>
            </a:r>
            <a:r>
              <a:rPr lang="en-IN" sz="2400" b="1" dirty="0"/>
              <a:t> </a:t>
            </a:r>
            <a:r>
              <a:rPr lang="en-IN" sz="2400" dirty="0"/>
              <a:t>Default Memberwise Assignment</a:t>
            </a:r>
          </a:p>
          <a:p>
            <a:pPr marL="0" indent="0">
              <a:buNone/>
            </a:pPr>
            <a:r>
              <a:rPr lang="en-IN" sz="2400" b="1" dirty="0" smtClean="0">
                <a:solidFill>
                  <a:schemeClr val="tx2"/>
                </a:solidFill>
                <a:latin typeface="+mn-lt"/>
              </a:rPr>
              <a:t>9.11</a:t>
            </a:r>
            <a:r>
              <a:rPr lang="en-IN" sz="2400" b="1" dirty="0" smtClean="0">
                <a:latin typeface="+mn-lt"/>
              </a:rPr>
              <a:t> </a:t>
            </a:r>
            <a:r>
              <a:rPr lang="en-IN" sz="2400" dirty="0">
                <a:latin typeface="Consolas" panose="020B0609020204030204" pitchFamily="49" charset="0"/>
              </a:rPr>
              <a:t>const</a:t>
            </a:r>
            <a:r>
              <a:rPr lang="en-IN" sz="2400" dirty="0">
                <a:latin typeface="+mn-lt"/>
              </a:rPr>
              <a:t> Objects and </a:t>
            </a:r>
            <a:r>
              <a:rPr lang="en-IN" sz="2400" dirty="0">
                <a:latin typeface="Consolas" panose="020B0609020204030204" pitchFamily="49" charset="0"/>
              </a:rPr>
              <a:t>const</a:t>
            </a:r>
            <a:r>
              <a:rPr lang="en-IN" sz="2400" dirty="0">
                <a:latin typeface="+mn-lt"/>
              </a:rPr>
              <a:t> </a:t>
            </a:r>
            <a:r>
              <a:rPr lang="en-IN" sz="2400" dirty="0" smtClean="0">
                <a:latin typeface="+mn-lt"/>
              </a:rPr>
              <a:t>Member Functions</a:t>
            </a:r>
            <a:endParaRPr lang="en-IN" sz="2400" dirty="0">
              <a:latin typeface="+mn-lt"/>
            </a:endParaRPr>
          </a:p>
          <a:p>
            <a:pPr marL="0" indent="0">
              <a:buNone/>
            </a:pPr>
            <a:r>
              <a:rPr lang="en-IN" sz="2400" b="1" dirty="0">
                <a:solidFill>
                  <a:schemeClr val="tx2"/>
                </a:solidFill>
                <a:latin typeface="+mn-lt"/>
              </a:rPr>
              <a:t>9.12</a:t>
            </a:r>
            <a:r>
              <a:rPr lang="en-IN" sz="2400" b="1" dirty="0">
                <a:latin typeface="+mn-lt"/>
              </a:rPr>
              <a:t> </a:t>
            </a:r>
            <a:r>
              <a:rPr lang="en-IN" sz="2400" dirty="0">
                <a:latin typeface="+mn-lt"/>
              </a:rPr>
              <a:t>Composition: Objects as Members </a:t>
            </a:r>
            <a:r>
              <a:rPr lang="en-IN" sz="2400" dirty="0" smtClean="0">
                <a:latin typeface="+mn-lt"/>
              </a:rPr>
              <a:t>of Classes</a:t>
            </a:r>
            <a:endParaRPr lang="en-IN" sz="2400" dirty="0">
              <a:latin typeface="+mn-lt"/>
            </a:endParaRPr>
          </a:p>
          <a:p>
            <a:pPr marL="0" indent="0">
              <a:buNone/>
            </a:pPr>
            <a:r>
              <a:rPr lang="en-IN" sz="2400" b="1" dirty="0">
                <a:solidFill>
                  <a:schemeClr val="tx2"/>
                </a:solidFill>
                <a:latin typeface="+mn-lt"/>
              </a:rPr>
              <a:t>9.13</a:t>
            </a:r>
            <a:r>
              <a:rPr lang="en-IN" sz="2400" b="1" dirty="0">
                <a:latin typeface="+mn-lt"/>
              </a:rPr>
              <a:t> </a:t>
            </a:r>
            <a:r>
              <a:rPr lang="en-IN" sz="2400" dirty="0">
                <a:latin typeface="Consolas" panose="020B0609020204030204" pitchFamily="49" charset="0"/>
              </a:rPr>
              <a:t>friend</a:t>
            </a:r>
            <a:r>
              <a:rPr lang="en-IN" sz="2400" dirty="0">
                <a:latin typeface="+mn-lt"/>
              </a:rPr>
              <a:t> Functions and </a:t>
            </a:r>
            <a:r>
              <a:rPr lang="en-IN" sz="2400" dirty="0" smtClean="0">
                <a:latin typeface="Consolas" panose="020B0609020204030204" pitchFamily="49" charset="0"/>
              </a:rPr>
              <a:t>friend</a:t>
            </a:r>
            <a:r>
              <a:rPr lang="en-IN" sz="2400" dirty="0" smtClean="0">
                <a:latin typeface="+mn-lt"/>
              </a:rPr>
              <a:t> Classes</a:t>
            </a:r>
            <a:endParaRPr lang="en-IN" sz="2400" dirty="0">
              <a:latin typeface="+mn-lt"/>
            </a:endParaRPr>
          </a:p>
          <a:p>
            <a:pPr marL="0" indent="0">
              <a:buNone/>
            </a:pPr>
            <a:r>
              <a:rPr lang="en-IN" sz="2400" b="1" dirty="0">
                <a:solidFill>
                  <a:schemeClr val="tx2"/>
                </a:solidFill>
                <a:latin typeface="+mn-lt"/>
              </a:rPr>
              <a:t>9.14</a:t>
            </a:r>
            <a:r>
              <a:rPr lang="en-IN" sz="2400" b="1" dirty="0">
                <a:latin typeface="+mn-lt"/>
              </a:rPr>
              <a:t> </a:t>
            </a:r>
            <a:r>
              <a:rPr lang="en-IN" sz="2400" dirty="0">
                <a:latin typeface="+mn-lt"/>
              </a:rPr>
              <a:t>Using the </a:t>
            </a:r>
            <a:r>
              <a:rPr lang="en-IN" sz="2400" dirty="0">
                <a:latin typeface="Consolas" panose="020B0609020204030204" pitchFamily="49" charset="0"/>
              </a:rPr>
              <a:t>this</a:t>
            </a:r>
            <a:r>
              <a:rPr lang="en-IN" sz="2400" dirty="0">
                <a:latin typeface="+mn-lt"/>
              </a:rPr>
              <a:t> Pointer</a:t>
            </a:r>
          </a:p>
          <a:p>
            <a:pPr marL="741600" lvl="1" indent="-284400">
              <a:buNone/>
            </a:pPr>
            <a:r>
              <a:rPr lang="en-IN" sz="2400" dirty="0">
                <a:solidFill>
                  <a:schemeClr val="tx2"/>
                </a:solidFill>
                <a:latin typeface="+mn-lt"/>
              </a:rPr>
              <a:t>9.14.1 </a:t>
            </a:r>
            <a:r>
              <a:rPr lang="en-IN" sz="2400" dirty="0">
                <a:latin typeface="+mn-lt"/>
              </a:rPr>
              <a:t>Implicitly and Explicitly Using </a:t>
            </a:r>
            <a:r>
              <a:rPr lang="en-IN" sz="2400" dirty="0" smtClean="0">
                <a:latin typeface="+mn-lt"/>
              </a:rPr>
              <a:t>the </a:t>
            </a:r>
            <a:r>
              <a:rPr lang="en-IN" sz="2400" dirty="0" smtClean="0">
                <a:latin typeface="Consolas" panose="020B0609020204030204" pitchFamily="49" charset="0"/>
              </a:rPr>
              <a:t>this</a:t>
            </a:r>
            <a:r>
              <a:rPr lang="en-IN" sz="2400" dirty="0" smtClean="0">
                <a:latin typeface="+mn-lt"/>
              </a:rPr>
              <a:t> </a:t>
            </a:r>
            <a:r>
              <a:rPr lang="en-IN" sz="2400" dirty="0">
                <a:latin typeface="+mn-lt"/>
              </a:rPr>
              <a:t>Pointer to Access an </a:t>
            </a:r>
            <a:r>
              <a:rPr lang="en-IN" sz="2400" dirty="0" smtClean="0">
                <a:latin typeface="+mn-lt"/>
              </a:rPr>
              <a:t>Object’s Data Members</a:t>
            </a:r>
            <a:endParaRPr lang="en-IN" sz="2400" dirty="0">
              <a:latin typeface="+mn-lt"/>
            </a:endParaRPr>
          </a:p>
        </p:txBody>
      </p:sp>
    </p:spTree>
    <p:extLst>
      <p:ext uri="{BB962C8B-B14F-4D97-AF65-F5344CB8AC3E}">
        <p14:creationId xmlns:p14="http://schemas.microsoft.com/office/powerpoint/2010/main" val="22816883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r>
              <a:rPr lang="en-US" dirty="0" smtClean="0">
                <a:solidFill>
                  <a:schemeClr val="tx2"/>
                </a:solidFill>
                <a:latin typeface="Times New Roman" panose="02020603050405020304" pitchFamily="18" charset="0"/>
                <a:cs typeface="Times New Roman" panose="02020603050405020304" pitchFamily="18" charset="0"/>
              </a:rPr>
              <a:t>9.6.2</a:t>
            </a:r>
            <a:r>
              <a:rPr lang="en-US" dirty="0">
                <a:solidFill>
                  <a:schemeClr val="tx2"/>
                </a:solidFill>
                <a:latin typeface="Times New Roman" panose="02020603050405020304" pitchFamily="18" charset="0"/>
                <a:cs typeface="Times New Roman" panose="02020603050405020304" pitchFamily="18" charset="0"/>
              </a:rPr>
              <a:t> Overloaded Constructors and C++11 Delegating Constructors</a:t>
            </a:r>
          </a:p>
        </p:txBody>
      </p:sp>
      <p:sp>
        <p:nvSpPr>
          <p:cNvPr id="3" name="Text Placeholder 2"/>
          <p:cNvSpPr>
            <a:spLocks noGrp="1"/>
          </p:cNvSpPr>
          <p:nvPr>
            <p:ph idx="1"/>
          </p:nvPr>
        </p:nvSpPr>
        <p:spPr>
          <a:xfrm>
            <a:off x="457200" y="1600200"/>
            <a:ext cx="8229600" cy="141574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000" kern="1200" dirty="0">
                <a:solidFill>
                  <a:srgbClr val="000000"/>
                </a:solidFill>
                <a:latin typeface="Arial (Body)"/>
                <a:ea typeface="+mn-ea"/>
                <a:cs typeface="Times New Roman" pitchFamily="18" charset="0"/>
              </a:rPr>
              <a:t>In </a:t>
            </a:r>
            <a:r>
              <a:rPr lang="en-US" sz="2000" kern="1200" dirty="0" smtClean="0">
                <a:solidFill>
                  <a:srgbClr val="000000"/>
                </a:solidFill>
                <a:latin typeface="Arial (Body)"/>
                <a:ea typeface="+mn-ea"/>
                <a:cs typeface="Times New Roman" pitchFamily="18" charset="0"/>
              </a:rPr>
              <a:t>Figures </a:t>
            </a:r>
            <a:r>
              <a:rPr lang="en-US" sz="2000" kern="1200" dirty="0">
                <a:solidFill>
                  <a:srgbClr val="000000"/>
                </a:solidFill>
                <a:latin typeface="Arial (Body)"/>
                <a:ea typeface="+mn-ea"/>
                <a:cs typeface="Times New Roman" pitchFamily="18" charset="0"/>
              </a:rPr>
              <a:t>9.5–9.7, the Time constructor with three parameters had a default argument for each parameter. We could have defined that constructor instead as four overloaded constructors with the following prototypes</a:t>
            </a:r>
            <a:r>
              <a:rPr lang="en-US" sz="2000" kern="1200" dirty="0" smtClean="0">
                <a:solidFill>
                  <a:srgbClr val="000000"/>
                </a:solidFill>
                <a:latin typeface="Arial (Body)"/>
                <a:ea typeface="+mn-ea"/>
                <a:cs typeface="Times New Roman" pitchFamily="18" charset="0"/>
              </a:rPr>
              <a:t>:</a:t>
            </a:r>
            <a:endParaRPr lang="en-US" sz="2000" kern="1200" dirty="0">
              <a:solidFill>
                <a:srgbClr val="000000"/>
              </a:solidFill>
              <a:latin typeface="Arial (Body)"/>
              <a:ea typeface="+mn-ea"/>
              <a:cs typeface="Times New Roman" pitchFamily="18" charset="0"/>
            </a:endParaRPr>
          </a:p>
        </p:txBody>
      </p:sp>
      <p:pic>
        <p:nvPicPr>
          <p:cNvPr id="7" name="Picture 6" descr="Computer code has 4 lines. The lines read as follows. Line 1. Time left parenthesis right parenthesis semicolon forward slash forward slash default hour comma minute and second to 0. Line 2. explicit Time left parenthesis i n t right parenthesis semicolon forward slash forward slash i n i t hour semicolon default minute and second to 0. Line 3. Time left parenthesis i n t comma i n t right parenthesis semicolon forward slash forward slash initialize hour and minute semicolon default second to 0. Line 4. Time left parenthesis i n t comma i n t comma i n t right parenthesis semicolon forward slash forward slash initialize hour comma minute and second."/>
          <p:cNvPicPr>
            <a:picLocks noChangeAspect="1"/>
          </p:cNvPicPr>
          <p:nvPr/>
        </p:nvPicPr>
        <p:blipFill rotWithShape="1">
          <a:blip r:embed="rId2"/>
          <a:srcRect t="4823" r="1133" b="8729"/>
          <a:stretch/>
        </p:blipFill>
        <p:spPr>
          <a:xfrm>
            <a:off x="680559" y="3076575"/>
            <a:ext cx="8263416" cy="1171576"/>
          </a:xfrm>
          <a:prstGeom prst="rect">
            <a:avLst/>
          </a:prstGeom>
        </p:spPr>
      </p:pic>
      <p:sp>
        <p:nvSpPr>
          <p:cNvPr id="4" name="Content Placeholder 3"/>
          <p:cNvSpPr>
            <a:spLocks noGrp="1"/>
          </p:cNvSpPr>
          <p:nvPr>
            <p:ph idx="13"/>
          </p:nvPr>
        </p:nvSpPr>
        <p:spPr>
          <a:xfrm>
            <a:off x="457200" y="4324350"/>
            <a:ext cx="8229600" cy="1752600"/>
          </a:xfrm>
        </p:spPr>
        <p:txBody>
          <a:bodyPr/>
          <a:lstStyle/>
          <a:p>
            <a:pPr marL="255651" lvl="0" indent="-255651" fontAlgn="base">
              <a:spcAft>
                <a:spcPct val="0"/>
              </a:spcAft>
              <a:buFont typeface="Arial" panose="020B0604020202020204" pitchFamily="34" charset="0"/>
              <a:buChar char="•"/>
              <a:defRPr/>
            </a:pPr>
            <a:r>
              <a:rPr lang="en-US" sz="2000" kern="1200" dirty="0">
                <a:solidFill>
                  <a:srgbClr val="000000"/>
                </a:solidFill>
                <a:latin typeface="Arial (Body)"/>
                <a:cs typeface="Times New Roman" pitchFamily="18" charset="0"/>
              </a:rPr>
              <a:t>C++11 allows constructors to call other constructors in the same class.</a:t>
            </a:r>
          </a:p>
          <a:p>
            <a:pPr marL="255651" lvl="0" indent="-255651" fontAlgn="base">
              <a:spcAft>
                <a:spcPct val="0"/>
              </a:spcAft>
              <a:buFont typeface="Arial" panose="020B0604020202020204" pitchFamily="34" charset="0"/>
              <a:buChar char="•"/>
              <a:defRPr/>
            </a:pPr>
            <a:r>
              <a:rPr lang="en-US" sz="2000" kern="1200" dirty="0">
                <a:solidFill>
                  <a:srgbClr val="000000"/>
                </a:solidFill>
                <a:latin typeface="Arial (Body)"/>
                <a:cs typeface="Times New Roman" pitchFamily="18" charset="0"/>
              </a:rPr>
              <a:t>The calling constructor is known as a </a:t>
            </a:r>
            <a:r>
              <a:rPr lang="en-US" sz="2000" b="1" kern="1200" dirty="0">
                <a:solidFill>
                  <a:srgbClr val="000000"/>
                </a:solidFill>
                <a:latin typeface="Arial (Body)"/>
                <a:cs typeface="Times New Roman" pitchFamily="18" charset="0"/>
              </a:rPr>
              <a:t>delegating constructor</a:t>
            </a:r>
            <a:r>
              <a:rPr lang="en-US" sz="2000" kern="1200" dirty="0">
                <a:solidFill>
                  <a:srgbClr val="000000"/>
                </a:solidFill>
                <a:latin typeface="Arial (Body)"/>
                <a:cs typeface="Times New Roman" pitchFamily="18" charset="0"/>
              </a:rPr>
              <a:t>—it </a:t>
            </a:r>
            <a:r>
              <a:rPr lang="en-US" sz="2000" b="1" kern="1200" dirty="0">
                <a:solidFill>
                  <a:srgbClr val="000000"/>
                </a:solidFill>
                <a:latin typeface="Arial (Body)"/>
                <a:cs typeface="Times New Roman" pitchFamily="18" charset="0"/>
              </a:rPr>
              <a:t>delegates</a:t>
            </a:r>
            <a:r>
              <a:rPr lang="en-US" sz="2000" kern="1200" dirty="0">
                <a:solidFill>
                  <a:srgbClr val="000000"/>
                </a:solidFill>
                <a:latin typeface="Arial (Body)"/>
                <a:cs typeface="Times New Roman" pitchFamily="18" charset="0"/>
              </a:rPr>
              <a:t> its work to another constructor</a:t>
            </a:r>
            <a:endParaRPr lang="en-IN" sz="2000" dirty="0"/>
          </a:p>
        </p:txBody>
      </p:sp>
    </p:spTree>
    <p:extLst>
      <p:ext uri="{BB962C8B-B14F-4D97-AF65-F5344CB8AC3E}">
        <p14:creationId xmlns:p14="http://schemas.microsoft.com/office/powerpoint/2010/main" val="26476410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9.6.2 Overloaded Constructors and C++11 Delegating Constructors</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2095500"/>
          </a:xfrm>
        </p:spPr>
        <p:txBody>
          <a:bodyPr/>
          <a:lstStyle/>
          <a:p>
            <a:pPr marL="255651" lvl="0" indent="-255651" fontAlgn="base">
              <a:spcAft>
                <a:spcPct val="0"/>
              </a:spcAft>
              <a:tabLst/>
              <a:defRPr/>
            </a:pPr>
            <a:r>
              <a:rPr lang="en-US" sz="2400" kern="1200" dirty="0">
                <a:solidFill>
                  <a:srgbClr val="000000"/>
                </a:solidFill>
                <a:latin typeface="+mn-lt"/>
                <a:cs typeface="Times New Roman" pitchFamily="18" charset="0"/>
              </a:rPr>
              <a:t>The first three of the four </a:t>
            </a:r>
            <a:r>
              <a:rPr lang="en-US" sz="2400" kern="1200" dirty="0">
                <a:solidFill>
                  <a:srgbClr val="000000"/>
                </a:solidFill>
                <a:latin typeface="Consolas" panose="020B0609020204030204" pitchFamily="49" charset="0"/>
                <a:cs typeface="Times New Roman" pitchFamily="18" charset="0"/>
              </a:rPr>
              <a:t>Time</a:t>
            </a:r>
            <a:r>
              <a:rPr lang="en-US" sz="2400" kern="1200" dirty="0">
                <a:solidFill>
                  <a:srgbClr val="000000"/>
                </a:solidFill>
                <a:latin typeface="+mn-lt"/>
                <a:cs typeface="Times New Roman" pitchFamily="18" charset="0"/>
              </a:rPr>
              <a:t> constructors can delegate work to one with three </a:t>
            </a:r>
            <a:r>
              <a:rPr lang="en-US" sz="2400" kern="1200" dirty="0">
                <a:solidFill>
                  <a:srgbClr val="000000"/>
                </a:solidFill>
                <a:latin typeface="Consolas" panose="020B0609020204030204" pitchFamily="49" charset="0"/>
                <a:cs typeface="Times New Roman" pitchFamily="18" charset="0"/>
              </a:rPr>
              <a:t>int</a:t>
            </a:r>
            <a:r>
              <a:rPr lang="en-US" sz="2400" kern="1200" dirty="0">
                <a:solidFill>
                  <a:srgbClr val="000000"/>
                </a:solidFill>
                <a:latin typeface="+mn-lt"/>
                <a:cs typeface="Times New Roman" pitchFamily="18" charset="0"/>
              </a:rPr>
              <a:t> arguments, passing 0 as the default value for the extra parameters.</a:t>
            </a:r>
          </a:p>
          <a:p>
            <a:pPr marL="255651" lvl="0" indent="-255651" fontAlgn="base">
              <a:spcAft>
                <a:spcPct val="0"/>
              </a:spcAft>
              <a:tabLst/>
              <a:defRPr/>
            </a:pPr>
            <a:r>
              <a:rPr lang="en-US" sz="2400" kern="1200" dirty="0">
                <a:solidFill>
                  <a:srgbClr val="000000"/>
                </a:solidFill>
                <a:latin typeface="+mn-lt"/>
                <a:cs typeface="Times New Roman" pitchFamily="18" charset="0"/>
              </a:rPr>
              <a:t>Use a member initializer with the name of the class as follows</a:t>
            </a:r>
            <a:r>
              <a:rPr lang="en-US" sz="2400" kern="1200" dirty="0" smtClean="0">
                <a:solidFill>
                  <a:srgbClr val="000000"/>
                </a:solidFill>
                <a:latin typeface="+mn-lt"/>
                <a:cs typeface="Times New Roman" pitchFamily="18" charset="0"/>
              </a:rPr>
              <a:t>:</a:t>
            </a:r>
            <a:endParaRPr lang="en-US" sz="2400" kern="1200" dirty="0">
              <a:solidFill>
                <a:srgbClr val="000000"/>
              </a:solidFill>
              <a:latin typeface="+mn-lt"/>
              <a:cs typeface="Times New Roman" pitchFamily="18" charset="0"/>
            </a:endParaRPr>
          </a:p>
        </p:txBody>
      </p:sp>
      <p:pic>
        <p:nvPicPr>
          <p:cNvPr id="7" name="Picture 6" descr="Computer code has 3 lines. The lines read as follows. Line 1. Time colon colon Time left parenthesis right parenthesis colon Time left brace 0 comma 0 comma 0 right brace left brace right brace. Line 2. Time colon colon Time left parenthesis i n t hour right parenthesis colon Time left brace hour comma 0 comma 0 right brace left brace right brace. Line 3. Time colon colon Time left parenthesis i n t hour comma i n t minute right parenthesis colon Time left brace hour comma 0 comma 0 right brace left brace right brace."/>
          <p:cNvPicPr>
            <a:picLocks noChangeAspect="1"/>
          </p:cNvPicPr>
          <p:nvPr/>
        </p:nvPicPr>
        <p:blipFill>
          <a:blip r:embed="rId2"/>
          <a:stretch>
            <a:fillRect/>
          </a:stretch>
        </p:blipFill>
        <p:spPr>
          <a:xfrm>
            <a:off x="636541" y="3905971"/>
            <a:ext cx="8290018" cy="1274909"/>
          </a:xfrm>
          <a:prstGeom prst="rect">
            <a:avLst/>
          </a:prstGeom>
        </p:spPr>
      </p:pic>
    </p:spTree>
    <p:extLst>
      <p:ext uri="{BB962C8B-B14F-4D97-AF65-F5344CB8AC3E}">
        <p14:creationId xmlns:p14="http://schemas.microsoft.com/office/powerpoint/2010/main" val="1935056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9.7 Destructors</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p:txBody>
          <a:bodyPr/>
          <a:lstStyle/>
          <a:p>
            <a:pPr marL="255651" lvl="0" indent="-255651" fontAlgn="base">
              <a:spcAft>
                <a:spcPct val="0"/>
              </a:spcAft>
              <a:tabLst/>
            </a:pPr>
            <a:r>
              <a:rPr lang="en-US" altLang="en-US" sz="1800" kern="1200" dirty="0">
                <a:solidFill>
                  <a:srgbClr val="000000"/>
                </a:solidFill>
                <a:latin typeface="Arial (Body)"/>
              </a:rPr>
              <a:t>The name of the destructor is the </a:t>
            </a:r>
            <a:r>
              <a:rPr lang="en-US" altLang="en-US" sz="1800" b="1" kern="1200" dirty="0">
                <a:solidFill>
                  <a:srgbClr val="000000"/>
                </a:solidFill>
                <a:latin typeface="Arial (Body)"/>
              </a:rPr>
              <a:t>tilde character (</a:t>
            </a:r>
            <a:r>
              <a:rPr lang="en-US" altLang="en-US" sz="1800" b="1" kern="1200" dirty="0">
                <a:solidFill>
                  <a:srgbClr val="000000"/>
                </a:solidFill>
                <a:latin typeface="Consolas" panose="020B0609020204030204" pitchFamily="49" charset="0"/>
              </a:rPr>
              <a:t>~</a:t>
            </a:r>
            <a:r>
              <a:rPr lang="en-US" altLang="en-US" sz="1800" b="1" kern="1200" dirty="0">
                <a:solidFill>
                  <a:srgbClr val="000000"/>
                </a:solidFill>
                <a:latin typeface="Arial (Body)"/>
              </a:rPr>
              <a:t>) </a:t>
            </a:r>
            <a:r>
              <a:rPr lang="en-US" altLang="en-US" sz="1800" kern="1200" dirty="0">
                <a:solidFill>
                  <a:srgbClr val="000000"/>
                </a:solidFill>
                <a:latin typeface="Arial (Body)"/>
              </a:rPr>
              <a:t>followed by the class name.</a:t>
            </a:r>
          </a:p>
          <a:p>
            <a:pPr marL="255651" lvl="0" indent="-255651" fontAlgn="base">
              <a:spcAft>
                <a:spcPct val="0"/>
              </a:spcAft>
              <a:tabLst/>
            </a:pPr>
            <a:r>
              <a:rPr lang="en-US" altLang="en-US" sz="1800" kern="1200" dirty="0">
                <a:solidFill>
                  <a:srgbClr val="000000"/>
                </a:solidFill>
                <a:latin typeface="Arial (Body)"/>
              </a:rPr>
              <a:t>Called implicitly when an object is destroyed.</a:t>
            </a:r>
          </a:p>
          <a:p>
            <a:pPr marL="255651" lvl="0" indent="-255651" fontAlgn="base">
              <a:spcAft>
                <a:spcPct val="0"/>
              </a:spcAft>
              <a:tabLst/>
            </a:pPr>
            <a:r>
              <a:rPr lang="en-US" altLang="en-US" sz="1800" b="1" kern="1200" dirty="0">
                <a:solidFill>
                  <a:srgbClr val="000000"/>
                </a:solidFill>
                <a:latin typeface="Arial (Body)"/>
              </a:rPr>
              <a:t>The destructor itself does not actually release the object’s memory</a:t>
            </a:r>
          </a:p>
          <a:p>
            <a:pPr marL="741553" lvl="1" indent="-284353" fontAlgn="base">
              <a:spcAft>
                <a:spcPct val="0"/>
              </a:spcAft>
              <a:buFont typeface="Arial" panose="020B0604020202020204" pitchFamily="34" charset="0"/>
              <a:buChar char="–"/>
            </a:pPr>
            <a:r>
              <a:rPr lang="en-US" altLang="en-US" sz="1800" kern="1200" dirty="0">
                <a:solidFill>
                  <a:srgbClr val="000000"/>
                </a:solidFill>
                <a:latin typeface="Arial (Body)"/>
              </a:rPr>
              <a:t>it performs </a:t>
            </a:r>
            <a:r>
              <a:rPr lang="en-US" altLang="en-US" sz="1800" b="1" kern="1200" dirty="0">
                <a:solidFill>
                  <a:srgbClr val="000000"/>
                </a:solidFill>
                <a:latin typeface="Arial (Body)"/>
              </a:rPr>
              <a:t>termination housekeeping </a:t>
            </a:r>
            <a:r>
              <a:rPr lang="en-US" altLang="en-US" sz="1800" kern="1200" dirty="0">
                <a:solidFill>
                  <a:srgbClr val="000000"/>
                </a:solidFill>
                <a:latin typeface="Arial (Body)"/>
              </a:rPr>
              <a:t>before the object’s memory is reclaimed, so the memory may be reused to hold new objects</a:t>
            </a:r>
          </a:p>
          <a:p>
            <a:pPr marL="255651" lvl="0" indent="-255651" fontAlgn="base">
              <a:spcAft>
                <a:spcPct val="0"/>
              </a:spcAft>
              <a:tabLst/>
            </a:pPr>
            <a:r>
              <a:rPr lang="en-US" altLang="en-US" sz="1800" kern="1200" dirty="0">
                <a:solidFill>
                  <a:srgbClr val="000000"/>
                </a:solidFill>
                <a:latin typeface="Arial (Body)"/>
              </a:rPr>
              <a:t>Receives no parameters and returns no value.</a:t>
            </a:r>
          </a:p>
          <a:p>
            <a:pPr marL="255651" lvl="0" indent="-255651" fontAlgn="base">
              <a:spcAft>
                <a:spcPct val="0"/>
              </a:spcAft>
              <a:tabLst/>
            </a:pPr>
            <a:r>
              <a:rPr lang="en-US" altLang="en-US" sz="1800" kern="1200" dirty="0">
                <a:solidFill>
                  <a:srgbClr val="000000"/>
                </a:solidFill>
                <a:latin typeface="Arial (Body)"/>
              </a:rPr>
              <a:t>May not specify a return type—not even </a:t>
            </a:r>
            <a:r>
              <a:rPr lang="en-US" altLang="en-US" sz="1800" kern="1200" dirty="0">
                <a:solidFill>
                  <a:srgbClr val="000000"/>
                </a:solidFill>
                <a:latin typeface="Consolas" panose="020B0609020204030204" pitchFamily="49" charset="0"/>
              </a:rPr>
              <a:t>void</a:t>
            </a:r>
            <a:r>
              <a:rPr lang="en-US" altLang="en-US" sz="1800" kern="1200" dirty="0">
                <a:solidFill>
                  <a:srgbClr val="000000"/>
                </a:solidFill>
                <a:latin typeface="Arial (Body)"/>
              </a:rPr>
              <a:t>.</a:t>
            </a:r>
          </a:p>
          <a:p>
            <a:pPr marL="255651" lvl="0" indent="-255651" fontAlgn="base">
              <a:spcAft>
                <a:spcPct val="0"/>
              </a:spcAft>
              <a:tabLst/>
            </a:pPr>
            <a:r>
              <a:rPr lang="en-US" altLang="en-US" sz="1800" kern="1200" dirty="0">
                <a:solidFill>
                  <a:srgbClr val="000000"/>
                </a:solidFill>
                <a:latin typeface="Arial (Body)"/>
              </a:rPr>
              <a:t>A class has </a:t>
            </a:r>
            <a:r>
              <a:rPr lang="en-US" altLang="en-US" sz="1800" b="1" kern="1200" dirty="0">
                <a:solidFill>
                  <a:srgbClr val="000000"/>
                </a:solidFill>
                <a:latin typeface="Arial (Body)"/>
              </a:rPr>
              <a:t>one destructor</a:t>
            </a:r>
            <a:r>
              <a:rPr lang="en-US" altLang="en-US" sz="1800" kern="1200" dirty="0">
                <a:solidFill>
                  <a:srgbClr val="000000"/>
                </a:solidFill>
                <a:latin typeface="Arial (Body)"/>
              </a:rPr>
              <a:t>.</a:t>
            </a:r>
          </a:p>
          <a:p>
            <a:pPr marL="255651" lvl="0" indent="-255651" fontAlgn="base">
              <a:spcAft>
                <a:spcPct val="0"/>
              </a:spcAft>
              <a:tabLst/>
            </a:pPr>
            <a:r>
              <a:rPr lang="en-US" altLang="en-US" sz="1800" kern="1200" dirty="0">
                <a:solidFill>
                  <a:srgbClr val="000000"/>
                </a:solidFill>
                <a:latin typeface="Arial (Body)"/>
              </a:rPr>
              <a:t>A destructor must be </a:t>
            </a:r>
            <a:r>
              <a:rPr lang="en-US" altLang="en-US" sz="1800" kern="1200" dirty="0">
                <a:solidFill>
                  <a:srgbClr val="000000"/>
                </a:solidFill>
                <a:latin typeface="Consolas" panose="020B0609020204030204" pitchFamily="49" charset="0"/>
              </a:rPr>
              <a:t>public</a:t>
            </a:r>
            <a:r>
              <a:rPr lang="en-US" altLang="en-US" sz="1800" kern="1200" dirty="0">
                <a:solidFill>
                  <a:srgbClr val="000000"/>
                </a:solidFill>
                <a:latin typeface="Arial (Body)"/>
              </a:rPr>
              <a:t>.</a:t>
            </a:r>
          </a:p>
          <a:p>
            <a:pPr marL="255651" lvl="0" indent="-255651" fontAlgn="base">
              <a:spcAft>
                <a:spcPct val="0"/>
              </a:spcAft>
              <a:tabLst/>
            </a:pPr>
            <a:r>
              <a:rPr lang="en-US" altLang="en-US" sz="1800" kern="1200" dirty="0">
                <a:solidFill>
                  <a:srgbClr val="000000"/>
                </a:solidFill>
                <a:latin typeface="Arial (Body)"/>
              </a:rPr>
              <a:t>If you do not explicitly define a destructor, the compiler defines an “empty” destructor</a:t>
            </a:r>
            <a:r>
              <a:rPr lang="en-US" altLang="en-US" sz="1800" kern="1200" dirty="0" smtClean="0">
                <a:solidFill>
                  <a:srgbClr val="000000"/>
                </a:solidFill>
                <a:latin typeface="Arial (Body)"/>
              </a:rPr>
              <a:t>.</a:t>
            </a:r>
            <a:endParaRPr lang="en-US" altLang="en-US" sz="1800" kern="1200" dirty="0">
              <a:solidFill>
                <a:srgbClr val="000000"/>
              </a:solidFill>
              <a:latin typeface="Arial (Body)"/>
            </a:endParaRPr>
          </a:p>
        </p:txBody>
      </p:sp>
    </p:spTree>
    <p:extLst>
      <p:ext uri="{BB962C8B-B14F-4D97-AF65-F5344CB8AC3E}">
        <p14:creationId xmlns:p14="http://schemas.microsoft.com/office/powerpoint/2010/main" val="34668053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9.8 When Constructors and Destructors Are Called</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Constructors and destructors are called implicitly.</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The order in which these function calls occur depends on the order in which execution enters and leaves the scopes where the objects are instantiated.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mn-ea"/>
                <a:cs typeface="+mn-cs"/>
              </a:rPr>
              <a:t>Generally, destructor calls are made in the reverse order of the corresponding constructor calls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mn-ea"/>
                <a:cs typeface="+mn-cs"/>
              </a:rPr>
              <a:t>Global and </a:t>
            </a:r>
            <a:r>
              <a:rPr lang="en-US" altLang="en-US" sz="2400" kern="1200" dirty="0">
                <a:solidFill>
                  <a:srgbClr val="000000"/>
                </a:solidFill>
                <a:latin typeface="Consolas" panose="020B0609020204030204" pitchFamily="49" charset="0"/>
                <a:ea typeface="+mn-ea"/>
                <a:cs typeface="+mn-cs"/>
              </a:rPr>
              <a:t>static</a:t>
            </a:r>
            <a:r>
              <a:rPr lang="en-US" altLang="en-US" sz="2400" kern="1200" dirty="0">
                <a:solidFill>
                  <a:srgbClr val="000000"/>
                </a:solidFill>
                <a:latin typeface="Arial (Body)"/>
                <a:ea typeface="+mn-ea"/>
                <a:cs typeface="+mn-cs"/>
              </a:rPr>
              <a:t> objects can alter the order in which destructors are called.</a:t>
            </a:r>
          </a:p>
        </p:txBody>
      </p:sp>
    </p:spTree>
    <p:extLst>
      <p:ext uri="{BB962C8B-B14F-4D97-AF65-F5344CB8AC3E}">
        <p14:creationId xmlns:p14="http://schemas.microsoft.com/office/powerpoint/2010/main" val="3816040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9.8.1 Constructors and Destructors for Objects in Global Scope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0895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Constructors are called for objects defined in global </a:t>
            </a:r>
            <a:r>
              <a:rPr lang="en-US" sz="2200" kern="1200" dirty="0" smtClean="0">
                <a:solidFill>
                  <a:srgbClr val="000000"/>
                </a:solidFill>
                <a:latin typeface="Arial (Body)"/>
                <a:ea typeface="+mn-ea"/>
                <a:cs typeface="+mn-cs"/>
              </a:rPr>
              <a:t>scope (</a:t>
            </a:r>
            <a:r>
              <a:rPr lang="en-US" sz="2200" kern="1200" dirty="0">
                <a:solidFill>
                  <a:srgbClr val="000000"/>
                </a:solidFill>
                <a:latin typeface="Arial (Body)"/>
                <a:ea typeface="+mn-ea"/>
                <a:cs typeface="+mn-cs"/>
              </a:rPr>
              <a:t>also called global namespace scope) </a:t>
            </a:r>
            <a:r>
              <a:rPr lang="en-US" sz="2200" b="1" kern="1200" dirty="0">
                <a:solidFill>
                  <a:srgbClr val="000000"/>
                </a:solidFill>
                <a:latin typeface="Arial (Body)"/>
                <a:ea typeface="+mn-ea"/>
                <a:cs typeface="+mn-cs"/>
              </a:rPr>
              <a:t>before</a:t>
            </a:r>
            <a:r>
              <a:rPr lang="en-US" sz="2200" kern="1200" dirty="0">
                <a:solidFill>
                  <a:srgbClr val="000000"/>
                </a:solidFill>
                <a:latin typeface="Arial (Body)"/>
                <a:ea typeface="+mn-ea"/>
                <a:cs typeface="+mn-cs"/>
              </a:rPr>
              <a:t> any other function (including </a:t>
            </a:r>
            <a:r>
              <a:rPr lang="en-US" sz="2200" kern="1200" dirty="0">
                <a:solidFill>
                  <a:srgbClr val="000000"/>
                </a:solidFill>
                <a:latin typeface="Consolas" panose="020B0609020204030204" pitchFamily="49" charset="0"/>
                <a:ea typeface="+mn-ea"/>
                <a:cs typeface="+mn-cs"/>
              </a:rPr>
              <a:t>main</a:t>
            </a:r>
            <a:r>
              <a:rPr lang="en-US" sz="2200" kern="1200" dirty="0">
                <a:solidFill>
                  <a:srgbClr val="000000"/>
                </a:solidFill>
                <a:latin typeface="Arial (Body)"/>
                <a:ea typeface="+mn-ea"/>
                <a:cs typeface="+mn-cs"/>
              </a:rPr>
              <a:t>) in that program begins execution (although the order of execution of global object constructors between files is </a:t>
            </a:r>
            <a:r>
              <a:rPr lang="en-US" sz="2200" b="1" kern="1200" dirty="0">
                <a:solidFill>
                  <a:srgbClr val="000000"/>
                </a:solidFill>
                <a:latin typeface="Arial (Body)"/>
                <a:ea typeface="+mn-ea"/>
                <a:cs typeface="+mn-cs"/>
              </a:rPr>
              <a:t>not</a:t>
            </a:r>
            <a:r>
              <a:rPr lang="en-US" sz="2200" kern="1200" dirty="0">
                <a:solidFill>
                  <a:srgbClr val="000000"/>
                </a:solidFill>
                <a:latin typeface="Arial (Body)"/>
                <a:ea typeface="+mn-ea"/>
                <a:cs typeface="+mn-cs"/>
              </a:rPr>
              <a:t> guaranteed).</a:t>
            </a:r>
          </a:p>
          <a:p>
            <a:pPr marL="741553" lvl="1" indent="-284353" fontAlgn="base">
              <a:spcAft>
                <a:spcPct val="0"/>
              </a:spcAft>
              <a:buFont typeface="Arial" panose="020B0604020202020204" pitchFamily="34" charset="0"/>
              <a:buChar char="–"/>
              <a:defRPr/>
            </a:pPr>
            <a:r>
              <a:rPr lang="en-US" sz="2200" kern="1200" dirty="0">
                <a:solidFill>
                  <a:srgbClr val="000000"/>
                </a:solidFill>
                <a:latin typeface="Arial (Body)"/>
                <a:ea typeface="+mn-ea"/>
                <a:cs typeface="+mn-cs"/>
              </a:rPr>
              <a:t>The corresponding destructors are called when </a:t>
            </a:r>
            <a:r>
              <a:rPr lang="en-US" sz="2200" kern="1200" dirty="0">
                <a:solidFill>
                  <a:srgbClr val="000000"/>
                </a:solidFill>
                <a:latin typeface="Consolas" panose="020B0609020204030204" pitchFamily="49" charset="0"/>
                <a:ea typeface="+mn-ea"/>
                <a:cs typeface="+mn-cs"/>
              </a:rPr>
              <a:t>main</a:t>
            </a:r>
            <a:r>
              <a:rPr lang="en-US" sz="2200" kern="1200" dirty="0">
                <a:solidFill>
                  <a:srgbClr val="000000"/>
                </a:solidFill>
                <a:latin typeface="Arial (Body)"/>
                <a:ea typeface="+mn-ea"/>
                <a:cs typeface="+mn-cs"/>
              </a:rPr>
              <a:t> terminates.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Function </a:t>
            </a:r>
            <a:r>
              <a:rPr lang="en-US" sz="2200" b="1" kern="1200" dirty="0">
                <a:solidFill>
                  <a:srgbClr val="000000"/>
                </a:solidFill>
                <a:latin typeface="Consolas" panose="020B0609020204030204" pitchFamily="49" charset="0"/>
                <a:ea typeface="+mn-ea"/>
                <a:cs typeface="+mn-cs"/>
              </a:rPr>
              <a:t>exit</a:t>
            </a:r>
            <a:r>
              <a:rPr lang="en-US" sz="2200" kern="1200" dirty="0">
                <a:solidFill>
                  <a:srgbClr val="000000"/>
                </a:solidFill>
                <a:latin typeface="Arial (Body)"/>
                <a:ea typeface="+mn-ea"/>
                <a:cs typeface="+mn-cs"/>
              </a:rPr>
              <a:t> forces a program to terminate immediately and does not execute the destructors of local objects.</a:t>
            </a:r>
          </a:p>
          <a:p>
            <a:pPr marL="255651" lvl="0" indent="-255651" fontAlgn="base">
              <a:spcAft>
                <a:spcPct val="0"/>
              </a:spcAft>
              <a:buFont typeface="Arial" panose="020B0604020202020204" pitchFamily="34" charset="0"/>
              <a:buChar char="•"/>
              <a:tabLst/>
              <a:defRPr/>
            </a:pPr>
            <a:r>
              <a:rPr lang="en-US" sz="2200" kern="1200" dirty="0">
                <a:solidFill>
                  <a:srgbClr val="000000"/>
                </a:solidFill>
                <a:latin typeface="Arial (Body)"/>
                <a:ea typeface="+mn-ea"/>
                <a:cs typeface="+mn-cs"/>
              </a:rPr>
              <a:t>Function </a:t>
            </a:r>
            <a:r>
              <a:rPr lang="en-US" sz="2200" b="1" kern="1200" dirty="0">
                <a:solidFill>
                  <a:srgbClr val="000000"/>
                </a:solidFill>
                <a:latin typeface="Consolas" panose="020B0609020204030204" pitchFamily="49" charset="0"/>
                <a:ea typeface="+mn-ea"/>
                <a:cs typeface="+mn-cs"/>
              </a:rPr>
              <a:t>abort</a:t>
            </a:r>
            <a:r>
              <a:rPr lang="en-US" sz="2200" kern="1200" dirty="0">
                <a:solidFill>
                  <a:srgbClr val="000000"/>
                </a:solidFill>
                <a:latin typeface="Arial (Body)"/>
                <a:ea typeface="+mn-ea"/>
                <a:cs typeface="+mn-cs"/>
              </a:rPr>
              <a:t> performs similarly to function </a:t>
            </a:r>
            <a:r>
              <a:rPr lang="en-US" sz="2200" kern="1200" dirty="0">
                <a:solidFill>
                  <a:srgbClr val="000000"/>
                </a:solidFill>
                <a:latin typeface="Consolas" panose="020B0609020204030204" pitchFamily="49" charset="0"/>
                <a:ea typeface="+mn-ea"/>
                <a:cs typeface="+mn-cs"/>
              </a:rPr>
              <a:t>exit</a:t>
            </a:r>
            <a:r>
              <a:rPr lang="en-US" sz="2200" kern="1200" dirty="0">
                <a:solidFill>
                  <a:srgbClr val="000000"/>
                </a:solidFill>
                <a:latin typeface="Arial (Body)"/>
                <a:ea typeface="+mn-ea"/>
                <a:cs typeface="+mn-cs"/>
              </a:rPr>
              <a:t> but forces the program to terminate </a:t>
            </a:r>
            <a:r>
              <a:rPr lang="en-US" sz="2200" b="1" kern="1200" dirty="0">
                <a:solidFill>
                  <a:srgbClr val="000000"/>
                </a:solidFill>
                <a:latin typeface="Arial (Body)"/>
                <a:ea typeface="+mn-ea"/>
                <a:cs typeface="+mn-cs"/>
              </a:rPr>
              <a:t>immediately</a:t>
            </a:r>
            <a:r>
              <a:rPr lang="en-US" sz="2200" kern="1200" dirty="0">
                <a:solidFill>
                  <a:srgbClr val="000000"/>
                </a:solidFill>
                <a:latin typeface="Arial (Body)"/>
                <a:ea typeface="+mn-ea"/>
                <a:cs typeface="+mn-cs"/>
              </a:rPr>
              <a:t>, without allowing programmer-defined cleanup code to be called</a:t>
            </a:r>
            <a:r>
              <a:rPr lang="en-US" sz="2200" kern="1200" dirty="0" smtClean="0">
                <a:solidFill>
                  <a:srgbClr val="000000"/>
                </a:solidFill>
                <a:latin typeface="Arial (Body)"/>
                <a:ea typeface="+mn-ea"/>
                <a:cs typeface="+mn-cs"/>
              </a:rPr>
              <a:t>.</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5303359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9.8.2 Constructors and Destructors for Non-Static Local Objects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Constructors and destructors for non-static local objects are called each time execution enters and leaves the scope of the object.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Destructors are not called for non-static local objects if the program terminates with a call to function </a:t>
            </a:r>
            <a:r>
              <a:rPr lang="en-US" sz="2400" kern="1200" dirty="0">
                <a:solidFill>
                  <a:srgbClr val="000000"/>
                </a:solidFill>
                <a:latin typeface="Consolas" panose="020B0609020204030204" pitchFamily="49" charset="0"/>
                <a:ea typeface="+mn-ea"/>
                <a:cs typeface="+mn-cs"/>
              </a:rPr>
              <a:t>exit</a:t>
            </a:r>
            <a:r>
              <a:rPr lang="en-US" sz="2400" kern="1200" dirty="0">
                <a:solidFill>
                  <a:srgbClr val="000000"/>
                </a:solidFill>
                <a:latin typeface="Arial (Body)"/>
                <a:ea typeface="+mn-ea"/>
                <a:cs typeface="+mn-cs"/>
              </a:rPr>
              <a:t> or function </a:t>
            </a:r>
            <a:r>
              <a:rPr lang="en-US" sz="2400" kern="1200" dirty="0">
                <a:solidFill>
                  <a:srgbClr val="000000"/>
                </a:solidFill>
                <a:latin typeface="Consolas" panose="020B0609020204030204" pitchFamily="49" charset="0"/>
                <a:ea typeface="+mn-ea"/>
                <a:cs typeface="+mn-cs"/>
              </a:rPr>
              <a:t>abort</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11106825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9.8.3 Constructors and Destructors for Static Local Objects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52401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constructor for a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local object is called only </a:t>
            </a:r>
            <a:r>
              <a:rPr lang="en-US" sz="2400" b="1" kern="1200" dirty="0">
                <a:solidFill>
                  <a:srgbClr val="000000"/>
                </a:solidFill>
                <a:latin typeface="Arial (Body)"/>
                <a:ea typeface="+mn-ea"/>
                <a:cs typeface="+mn-cs"/>
              </a:rPr>
              <a:t>once</a:t>
            </a:r>
            <a:r>
              <a:rPr lang="en-US" sz="2400" kern="1200" dirty="0">
                <a:solidFill>
                  <a:srgbClr val="000000"/>
                </a:solidFill>
                <a:latin typeface="Arial (Body)"/>
                <a:ea typeface="+mn-ea"/>
                <a:cs typeface="+mn-cs"/>
              </a:rPr>
              <a:t>, when execution first reaches the point where the object is defined—the corresponding destructor is called when </a:t>
            </a:r>
            <a:r>
              <a:rPr lang="en-US" sz="2400" kern="1200" dirty="0">
                <a:solidFill>
                  <a:srgbClr val="000000"/>
                </a:solidFill>
                <a:latin typeface="Consolas" panose="020B0609020204030204" pitchFamily="49" charset="0"/>
                <a:ea typeface="+mn-ea"/>
                <a:cs typeface="+mn-cs"/>
              </a:rPr>
              <a:t>main</a:t>
            </a:r>
            <a:r>
              <a:rPr lang="en-US" sz="2400" kern="1200" dirty="0">
                <a:solidFill>
                  <a:srgbClr val="000000"/>
                </a:solidFill>
                <a:latin typeface="Arial (Body)"/>
                <a:ea typeface="+mn-ea"/>
                <a:cs typeface="+mn-cs"/>
              </a:rPr>
              <a:t> terminates or the program calls function </a:t>
            </a:r>
            <a:r>
              <a:rPr lang="en-US" sz="2400" kern="1200" dirty="0">
                <a:solidFill>
                  <a:srgbClr val="000000"/>
                </a:solidFill>
                <a:latin typeface="Consolas" panose="020B0609020204030204" pitchFamily="49" charset="0"/>
                <a:ea typeface="+mn-ea"/>
                <a:cs typeface="+mn-cs"/>
              </a:rPr>
              <a:t>exit</a:t>
            </a:r>
            <a:r>
              <a:rPr lang="en-US" sz="2400" kern="1200" dirty="0">
                <a:solidFill>
                  <a:srgbClr val="000000"/>
                </a:solidFill>
                <a:latin typeface="Arial (Body)"/>
                <a:ea typeface="+mn-ea"/>
                <a:cs typeface="+mn-cs"/>
              </a:rPr>
              <a:t>.</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Global and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objects are destroyed in the reverse order of their creation.</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Destructors are not called for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objects if the program terminates with a call to function </a:t>
            </a:r>
            <a:r>
              <a:rPr lang="en-US" sz="2400" kern="1200" dirty="0">
                <a:solidFill>
                  <a:srgbClr val="000000"/>
                </a:solidFill>
                <a:latin typeface="Consolas" panose="020B0609020204030204" pitchFamily="49" charset="0"/>
                <a:ea typeface="+mn-ea"/>
                <a:cs typeface="+mn-cs"/>
              </a:rPr>
              <a:t>abort</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6945315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ctr">
            <a:spAutoFit/>
          </a:bodyPr>
          <a:lstStyle/>
          <a:p>
            <a:pPr lvl="0">
              <a:spcBef>
                <a:spcPct val="0"/>
              </a:spcBef>
              <a:buClrTx/>
              <a:defRPr/>
            </a:pPr>
            <a:r>
              <a:rPr lang="en-US" kern="1200" dirty="0" smtClean="0">
                <a:latin typeface="Times New Roman" panose="02020603050405020304" pitchFamily="18" charset="0"/>
                <a:ea typeface="+mj-ea"/>
                <a:cs typeface="+mj-cs"/>
              </a:rPr>
              <a:t>9.8.4 Demonstrating When Constructors and Destructors Are Called</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mn-ea"/>
                <a:cs typeface="+mn-cs"/>
              </a:rPr>
              <a:t>The program of </a:t>
            </a:r>
            <a:r>
              <a:rPr lang="en-US" sz="2400" kern="1200" dirty="0" smtClean="0">
                <a:solidFill>
                  <a:srgbClr val="000000"/>
                </a:solidFill>
                <a:latin typeface="Arial (Body)"/>
                <a:ea typeface="+mn-ea"/>
                <a:cs typeface="+mn-cs"/>
              </a:rPr>
              <a:t>Figures </a:t>
            </a:r>
            <a:r>
              <a:rPr lang="en-US" sz="2400" kern="1200" dirty="0">
                <a:solidFill>
                  <a:srgbClr val="000000"/>
                </a:solidFill>
                <a:latin typeface="Arial (Body)"/>
                <a:ea typeface="+mn-ea"/>
                <a:cs typeface="+mn-cs"/>
              </a:rPr>
              <a:t>9.8–9.10 demonstrates the order in which constructors and destructors are called for objects of class </a:t>
            </a:r>
            <a:r>
              <a:rPr lang="en-US" sz="2400" kern="1200" dirty="0">
                <a:solidFill>
                  <a:srgbClr val="000000"/>
                </a:solidFill>
                <a:latin typeface="Consolas" panose="020B0609020204030204" pitchFamily="49" charset="0"/>
                <a:ea typeface="+mn-ea"/>
                <a:cs typeface="+mn-cs"/>
              </a:rPr>
              <a:t>CreateAndDestroy</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(Figure 9.8 </a:t>
            </a:r>
            <a:r>
              <a:rPr lang="en-US" sz="2400" kern="1200" dirty="0">
                <a:solidFill>
                  <a:srgbClr val="000000"/>
                </a:solidFill>
                <a:latin typeface="Arial (Body)"/>
                <a:ea typeface="+mn-ea"/>
                <a:cs typeface="+mn-cs"/>
              </a:rPr>
              <a:t>and </a:t>
            </a:r>
            <a:r>
              <a:rPr lang="en-US" sz="2400" kern="1200" dirty="0" smtClean="0">
                <a:solidFill>
                  <a:srgbClr val="000000"/>
                </a:solidFill>
                <a:latin typeface="Arial (Body)"/>
                <a:ea typeface="+mn-ea"/>
                <a:cs typeface="+mn-cs"/>
              </a:rPr>
              <a:t>Figure 9.9</a:t>
            </a:r>
            <a:r>
              <a:rPr lang="en-US" sz="2400" kern="1200" dirty="0">
                <a:solidFill>
                  <a:srgbClr val="000000"/>
                </a:solidFill>
                <a:latin typeface="Arial (Body)"/>
                <a:ea typeface="+mn-ea"/>
                <a:cs typeface="+mn-cs"/>
              </a:rPr>
              <a:t>) of various global, local and local </a:t>
            </a:r>
            <a:r>
              <a:rPr lang="en-US" sz="2400" kern="1200" dirty="0">
                <a:solidFill>
                  <a:srgbClr val="000000"/>
                </a:solidFill>
                <a:latin typeface="Consolas" panose="020B0609020204030204" pitchFamily="49" charset="0"/>
                <a:ea typeface="+mn-ea"/>
                <a:cs typeface="+mn-cs"/>
              </a:rPr>
              <a:t>static</a:t>
            </a:r>
            <a:r>
              <a:rPr lang="en-US" sz="2400" kern="1200" dirty="0">
                <a:solidFill>
                  <a:srgbClr val="000000"/>
                </a:solidFill>
                <a:latin typeface="Arial (Body)"/>
                <a:ea typeface="+mn-ea"/>
                <a:cs typeface="+mn-cs"/>
              </a:rPr>
              <a:t> </a:t>
            </a:r>
            <a:r>
              <a:rPr lang="en-US" sz="2400" kern="1200" dirty="0" smtClean="0">
                <a:solidFill>
                  <a:srgbClr val="000000"/>
                </a:solidFill>
                <a:latin typeface="Arial (Body)"/>
                <a:ea typeface="+mn-ea"/>
                <a:cs typeface="+mn-cs"/>
              </a:rPr>
              <a:t>objects.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80774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a:t>
            </a:r>
            <a:r>
              <a:rPr lang="en-IN" dirty="0"/>
              <a:t>9.8 </a:t>
            </a:r>
            <a:r>
              <a:rPr lang="en-IN" dirty="0" smtClean="0">
                <a:latin typeface="Consolas" panose="020B0609020204030204" pitchFamily="49" charset="0"/>
              </a:rPr>
              <a:t>CreateAndDestroy</a:t>
            </a:r>
            <a:r>
              <a:rPr lang="en-IN" dirty="0" smtClean="0"/>
              <a:t> Class Definition</a:t>
            </a:r>
            <a:endParaRPr lang="en-US" dirty="0">
              <a:latin typeface="Times New Roman" panose="02020603050405020304" pitchFamily="18" charset="0"/>
            </a:endParaRPr>
          </a:p>
        </p:txBody>
      </p:sp>
      <p:pic>
        <p:nvPicPr>
          <p:cNvPr id="4" name="Picture 3" descr="Computer code has 18 lines. The lines read as follows. Line 1. forward slash forward slash F i g period 9 period 8 colon Create And Destroy period h. Line 2. forward slash forward slash Create And Destroy class definition period. Line 3. forward slash forward slash Member functions defined in Create And Destroy period c p p period. Line 4. hash include left angle bracket String right angle bracket. Line 5. blank. Line 6. hash if n d e f CREATE underscore H. Line 7. hash define CREATE underscore H. Line 8. blank. Line 9. class Create And Destroy left brace. Line 10. public colon. Line 11, indented once. Create And Destroy left parenthesis i n t comma s t d colon colon String right parenthesis semicolon forward slash forward slash constructor. Line 12, indented once. tilde Create And Destroy left parenthesis right parenthesis semicolon forward slash forward slash destructor. Line 13. private colon. Line 14, indented once. i n t object ID semicolon forward slash forward slash ID number for object. Line 15, indented once. s d t colon colon String message semicolon forward slash forward slash message describing object. Line 16. right brace semicolon. Line 17. blank. Line 18. hash end if."/>
          <p:cNvPicPr>
            <a:picLocks noChangeAspect="1"/>
          </p:cNvPicPr>
          <p:nvPr/>
        </p:nvPicPr>
        <p:blipFill>
          <a:blip r:embed="rId2"/>
          <a:stretch>
            <a:fillRect/>
          </a:stretch>
        </p:blipFill>
        <p:spPr>
          <a:xfrm>
            <a:off x="588952" y="1665793"/>
            <a:ext cx="7966095" cy="4116964"/>
          </a:xfrm>
          <a:prstGeom prst="rect">
            <a:avLst/>
          </a:prstGeom>
        </p:spPr>
      </p:pic>
    </p:spTree>
    <p:extLst>
      <p:ext uri="{BB962C8B-B14F-4D97-AF65-F5344CB8AC3E}">
        <p14:creationId xmlns:p14="http://schemas.microsoft.com/office/powerpoint/2010/main" val="10357579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IN" dirty="0" smtClean="0"/>
              <a:t>Figure </a:t>
            </a:r>
            <a:r>
              <a:rPr lang="en-IN" dirty="0"/>
              <a:t>9.9 </a:t>
            </a:r>
            <a:r>
              <a:rPr lang="en-IN" dirty="0" smtClean="0">
                <a:latin typeface="Consolas" panose="020B0609020204030204" pitchFamily="49" charset="0"/>
              </a:rPr>
              <a:t>CreateAndDestroy</a:t>
            </a:r>
            <a:r>
              <a:rPr lang="en-IN" dirty="0" smtClean="0"/>
              <a:t> Class Member-Function Definitions</a:t>
            </a:r>
            <a:endParaRPr lang="en-US" dirty="0">
              <a:latin typeface="Times New Roman" panose="02020603050405020304" pitchFamily="18" charset="0"/>
            </a:endParaRPr>
          </a:p>
        </p:txBody>
      </p:sp>
      <p:pic>
        <p:nvPicPr>
          <p:cNvPr id="4" name="Picture 3" descr="Computer code has 21 lines. The lines read as follows. Line 1. forward slash forward slash F i g period 9 period 9 colon Create And Destroy period c p p. Line 2. forward slash forward slash Create And Destroy class member hyphen function definitions period. Line 3. hash include left angle bracket i o Stream right angle bracket. Line 4. hash include double quote Create And Destroy period h double quote forward slash forward slash include Create And Destroy class definition. Line 5. using namespace s t d semicolon. Line 6. blank. Line 7. forward slash forward slash constructor sets object single quotes ID number and descriptive message. Line 8. Create And Destroy colon colon Create And Destroy left parenthesis i n t ID comma String message String right parenthesis. Line 9, indented once. colon object ID left brace ID right brace comma message left brace message String right brace left brace. Line 10, indented once. c out left angle bracket left angle bracket double quote Object double quote left angle bracket left angle bracket object I D left angle bracket left angle bracket double quote constructor runs double quote. Line 11, indented twice. left angle bracket left angle bracket message left angle bracket left angle bracket end l semicolon. Line 12. right brace. Line 13. blank. Line 14. forward slash forward slash destructor. Line 15. Create And Destroy colon colon tilde Create And Destroy left parenthesis right parenthesis left brace. Line 16. FALSE forward slash forward slash output newline for certain objects semicolon helps readability. Line 17. c out left angle bracket left angle bracket left parenthesis object I D equals equals 1 double pipe object I D equals equals 6 question mark double quote back slash n double quote colon double quote double quote right parenthesis semicolon. Line 18. blank. Line 19, indented once. c out left angle bracket left angle bracket double quote Object double quote left angle bracket left angle bracket object I D left angle bracket left angle bracket double quote destructor runs double quote. Line 20, indented twice. left angle bracket left angle bracket message left angle bracket left angle bracket end l semicolon. Line 21. right brace."/>
          <p:cNvPicPr>
            <a:picLocks noChangeAspect="1"/>
          </p:cNvPicPr>
          <p:nvPr/>
        </p:nvPicPr>
        <p:blipFill>
          <a:blip r:embed="rId2"/>
          <a:stretch>
            <a:fillRect/>
          </a:stretch>
        </p:blipFill>
        <p:spPr>
          <a:xfrm>
            <a:off x="676384" y="1655262"/>
            <a:ext cx="7791231" cy="4538074"/>
          </a:xfrm>
          <a:prstGeom prst="rect">
            <a:avLst/>
          </a:prstGeom>
        </p:spPr>
      </p:pic>
    </p:spTree>
    <p:extLst>
      <p:ext uri="{BB962C8B-B14F-4D97-AF65-F5344CB8AC3E}">
        <p14:creationId xmlns:p14="http://schemas.microsoft.com/office/powerpoint/2010/main" val="1099814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Outline </a:t>
            </a:r>
            <a:r>
              <a:rPr lang="en-IN" sz="2000" b="0" dirty="0" smtClean="0"/>
              <a:t>(6 </a:t>
            </a:r>
            <a:r>
              <a:rPr lang="en-IN" sz="2000" b="0" dirty="0"/>
              <a:t>of </a:t>
            </a:r>
            <a:r>
              <a:rPr lang="en-IN" sz="2000" b="0" dirty="0" smtClean="0"/>
              <a:t>6)</a:t>
            </a:r>
            <a:endParaRPr lang="en-IN" sz="2000" b="0" dirty="0"/>
          </a:p>
        </p:txBody>
      </p:sp>
      <p:sp>
        <p:nvSpPr>
          <p:cNvPr id="3" name="Text Placeholder 2"/>
          <p:cNvSpPr>
            <a:spLocks noGrp="1"/>
          </p:cNvSpPr>
          <p:nvPr>
            <p:ph type="body" idx="1"/>
          </p:nvPr>
        </p:nvSpPr>
        <p:spPr/>
        <p:txBody>
          <a:bodyPr/>
          <a:lstStyle/>
          <a:p>
            <a:pPr marL="741600" lvl="1" indent="-284400">
              <a:buNone/>
            </a:pPr>
            <a:r>
              <a:rPr lang="en-IN" sz="2400" dirty="0">
                <a:solidFill>
                  <a:schemeClr val="tx2"/>
                </a:solidFill>
              </a:rPr>
              <a:t>9.14.2</a:t>
            </a:r>
            <a:r>
              <a:rPr lang="en-IN" sz="2400" dirty="0"/>
              <a:t> Using the </a:t>
            </a:r>
            <a:r>
              <a:rPr lang="en-IN" sz="2400" dirty="0">
                <a:latin typeface="Consolas" panose="020B0609020204030204" pitchFamily="49" charset="0"/>
              </a:rPr>
              <a:t>this</a:t>
            </a:r>
            <a:r>
              <a:rPr lang="en-IN" sz="2400" dirty="0"/>
              <a:t> Pointer to Enable Cascaded Function Calls</a:t>
            </a:r>
          </a:p>
          <a:p>
            <a:pPr marL="0" indent="0">
              <a:buNone/>
            </a:pPr>
            <a:r>
              <a:rPr lang="en-IN" sz="2400" b="1" dirty="0">
                <a:solidFill>
                  <a:schemeClr val="tx2"/>
                </a:solidFill>
              </a:rPr>
              <a:t>9.15</a:t>
            </a:r>
            <a:r>
              <a:rPr lang="en-IN" sz="2400" b="1" dirty="0"/>
              <a:t> </a:t>
            </a:r>
            <a:r>
              <a:rPr lang="en-IN" sz="2400" dirty="0">
                <a:latin typeface="Consolas" panose="020B0609020204030204" pitchFamily="49" charset="0"/>
              </a:rPr>
              <a:t>static</a:t>
            </a:r>
            <a:r>
              <a:rPr lang="en-IN" sz="2400" dirty="0"/>
              <a:t> Class Members</a:t>
            </a:r>
          </a:p>
          <a:p>
            <a:pPr marL="741600" lvl="1" indent="-284400">
              <a:buNone/>
            </a:pPr>
            <a:r>
              <a:rPr lang="en-IN" sz="2400" dirty="0" smtClean="0">
                <a:solidFill>
                  <a:schemeClr val="tx2"/>
                </a:solidFill>
                <a:latin typeface="+mn-lt"/>
              </a:rPr>
              <a:t>9.15.1</a:t>
            </a:r>
            <a:r>
              <a:rPr lang="en-IN" sz="2400" dirty="0" smtClean="0">
                <a:latin typeface="+mn-lt"/>
              </a:rPr>
              <a:t> </a:t>
            </a:r>
            <a:r>
              <a:rPr lang="en-IN" sz="2400" dirty="0">
                <a:latin typeface="+mn-lt"/>
              </a:rPr>
              <a:t>Motivating Classwide Data</a:t>
            </a:r>
          </a:p>
          <a:p>
            <a:pPr marL="741600" lvl="1" indent="-284400">
              <a:buNone/>
            </a:pPr>
            <a:r>
              <a:rPr lang="en-IN" sz="2400" dirty="0">
                <a:solidFill>
                  <a:schemeClr val="tx2"/>
                </a:solidFill>
                <a:latin typeface="+mn-lt"/>
              </a:rPr>
              <a:t>9.15.2 </a:t>
            </a:r>
            <a:r>
              <a:rPr lang="en-IN" sz="2400" dirty="0">
                <a:latin typeface="+mn-lt"/>
              </a:rPr>
              <a:t>Scope and Initialization of </a:t>
            </a:r>
            <a:r>
              <a:rPr lang="en-IN" sz="2400" dirty="0" smtClean="0">
                <a:latin typeface="Consolas" panose="020B0609020204030204" pitchFamily="49" charset="0"/>
              </a:rPr>
              <a:t>static</a:t>
            </a:r>
            <a:r>
              <a:rPr lang="en-IN" sz="2400" dirty="0" smtClean="0">
                <a:latin typeface="+mn-lt"/>
              </a:rPr>
              <a:t> Data </a:t>
            </a:r>
            <a:r>
              <a:rPr lang="en-IN" sz="2400" dirty="0">
                <a:latin typeface="+mn-lt"/>
              </a:rPr>
              <a:t>Members</a:t>
            </a:r>
          </a:p>
          <a:p>
            <a:pPr marL="741600" lvl="1" indent="-284400">
              <a:buNone/>
            </a:pPr>
            <a:r>
              <a:rPr lang="en-IN" sz="2400" dirty="0">
                <a:solidFill>
                  <a:schemeClr val="tx2"/>
                </a:solidFill>
                <a:latin typeface="+mn-lt"/>
              </a:rPr>
              <a:t>9.15.3 </a:t>
            </a:r>
            <a:r>
              <a:rPr lang="en-IN" sz="2400" dirty="0">
                <a:latin typeface="+mn-lt"/>
              </a:rPr>
              <a:t>Accessing </a:t>
            </a:r>
            <a:r>
              <a:rPr lang="en-IN" sz="2400" dirty="0">
                <a:latin typeface="Consolas" panose="020B0609020204030204" pitchFamily="49" charset="0"/>
              </a:rPr>
              <a:t>static</a:t>
            </a:r>
            <a:r>
              <a:rPr lang="en-IN" sz="2400" dirty="0">
                <a:latin typeface="+mn-lt"/>
              </a:rPr>
              <a:t> Data Members</a:t>
            </a:r>
          </a:p>
          <a:p>
            <a:pPr marL="741600" lvl="1" indent="-284400">
              <a:buNone/>
            </a:pPr>
            <a:r>
              <a:rPr lang="en-IN" sz="2400" dirty="0">
                <a:solidFill>
                  <a:schemeClr val="tx2"/>
                </a:solidFill>
                <a:latin typeface="+mn-lt"/>
              </a:rPr>
              <a:t>9.15.4 </a:t>
            </a:r>
            <a:r>
              <a:rPr lang="en-IN" sz="2400" dirty="0">
                <a:latin typeface="+mn-lt"/>
              </a:rPr>
              <a:t>Demonstrating </a:t>
            </a:r>
            <a:r>
              <a:rPr lang="en-IN" sz="2400" dirty="0">
                <a:latin typeface="Consolas" panose="020B0609020204030204" pitchFamily="49" charset="0"/>
              </a:rPr>
              <a:t>static</a:t>
            </a:r>
            <a:r>
              <a:rPr lang="en-IN" sz="2400" dirty="0">
                <a:latin typeface="+mn-lt"/>
              </a:rPr>
              <a:t> Data </a:t>
            </a:r>
            <a:r>
              <a:rPr lang="en-IN" sz="2400" dirty="0" smtClean="0">
                <a:latin typeface="+mn-lt"/>
              </a:rPr>
              <a:t>Members</a:t>
            </a:r>
          </a:p>
          <a:p>
            <a:pPr marL="0" indent="0">
              <a:buNone/>
            </a:pPr>
            <a:r>
              <a:rPr lang="en-IN" sz="2400" b="1" dirty="0">
                <a:solidFill>
                  <a:schemeClr val="tx2"/>
                </a:solidFill>
                <a:latin typeface="+mn-lt"/>
              </a:rPr>
              <a:t>9.16</a:t>
            </a:r>
            <a:r>
              <a:rPr lang="en-IN" sz="2400" b="1" dirty="0">
                <a:latin typeface="+mn-lt"/>
              </a:rPr>
              <a:t> </a:t>
            </a:r>
            <a:r>
              <a:rPr lang="en-IN" sz="2400" dirty="0">
                <a:latin typeface="+mn-lt"/>
              </a:rPr>
              <a:t>Wrap-Up</a:t>
            </a:r>
          </a:p>
        </p:txBody>
      </p:sp>
    </p:spTree>
    <p:extLst>
      <p:ext uri="{BB962C8B-B14F-4D97-AF65-F5344CB8AC3E}">
        <p14:creationId xmlns:p14="http://schemas.microsoft.com/office/powerpoint/2010/main" val="31469973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798"/>
            <a:ext cx="8229600" cy="1231076"/>
          </a:xfrm>
        </p:spPr>
        <p:txBody>
          <a:bodyPr tIns="91425" anchor="b">
            <a:spAutoFit/>
          </a:bodyPr>
          <a:lstStyle/>
          <a:p>
            <a:r>
              <a:rPr lang="en-US" dirty="0"/>
              <a:t>Figure 9.10 Order in Which Constructors and Destructors Are </a:t>
            </a:r>
            <a:r>
              <a:rPr lang="en-US" dirty="0" smtClean="0"/>
              <a:t>Called </a:t>
            </a:r>
            <a:r>
              <a:rPr lang="en-IN" sz="2000" b="0" dirty="0" smtClean="0"/>
              <a:t>(1 of 3)</a:t>
            </a:r>
            <a:endParaRPr lang="en-US" sz="2000" b="0" dirty="0">
              <a:latin typeface="Times New Roman" panose="02020603050405020304" pitchFamily="18" charset="0"/>
            </a:endParaRPr>
          </a:p>
        </p:txBody>
      </p:sp>
      <p:pic>
        <p:nvPicPr>
          <p:cNvPr id="4" name="Picture 3" descr="Computer code has 31 lines. The lines read as follows. Line 1. forward slash forward slash F i g period 9 period 10 colon F i g 09 underscore 10 period c p p. Line 2. forward slash forward slash Order in which constructors and. Line 3. forward slash forward slash destructors are called period. Line 4. hash include left angle bracket i o Stream right angle bracket. Line 5. hash include double quote Create And Destroy period h double quote forward slash forward slash include Create And Destroy class definition. Line 6. using namespace s t d semicolon. Line 7. blank. Line 8. void create left parenthesis right parenthesis semicolon forward slash forward slash prototype. Line 9. blank. Line 10. Create And Destroy first left brace 1 comma double quote left parenthesis global before main right parenthesis double quote right brace semicolon forward slash forward slash global object. Line 11. blank. Line 12. i n t main left parenthesis right parenthesis left brace. Line 13, indented once. c out left angle bracket left angle bracket double quote back slash n MAIN FUNCTION colon EXECUTION BEGINS double quote left angle bracket left angle bracket end l semicolon. Line 14, indented once. Create And Destroy second left brace 2 comma double quote left parenthesis local in main right parenthesis double quote right brace semicolon. Line 15, indented once. static Create And Destroy third left brace 3 comma double quote left parenthesis local static in main right parenthesis double quote right brace semicolon. Line 13 to line 15 is highlighted. Line 16. blank. Line 17, indented once. create left parenthesis right parenthesis semicolon forward slash forward slash call function to create objects. Line 18. blank. Line 19, indented once. c out left angle bracket left angle bracket double quote back slash n MAIN FUNCTION colon EXECUTION RESUMES double quote left angle bracket left angle bracket end l semicolon. Line 20, indented once. Create And Destroy fourth left brace 4 comma double quote left parenthesis local in main right parenthesis double quote right brace semicolon. This line is highlighted. Line 21, indented once. Create And Destroy fourth left brace 4 comma double quote left parenthesis local in main right parenthesis double quote right brace semicolon. Line 22. right brace."/>
          <p:cNvPicPr>
            <a:picLocks noChangeAspect="1"/>
          </p:cNvPicPr>
          <p:nvPr/>
        </p:nvPicPr>
        <p:blipFill>
          <a:blip r:embed="rId2"/>
          <a:stretch>
            <a:fillRect/>
          </a:stretch>
        </p:blipFill>
        <p:spPr>
          <a:xfrm>
            <a:off x="703924" y="1674051"/>
            <a:ext cx="7736151" cy="4500498"/>
          </a:xfrm>
          <a:prstGeom prst="rect">
            <a:avLst/>
          </a:prstGeom>
        </p:spPr>
      </p:pic>
    </p:spTree>
    <p:extLst>
      <p:ext uri="{BB962C8B-B14F-4D97-AF65-F5344CB8AC3E}">
        <p14:creationId xmlns:p14="http://schemas.microsoft.com/office/powerpoint/2010/main" val="41991652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798"/>
            <a:ext cx="8229600" cy="1231076"/>
          </a:xfrm>
        </p:spPr>
        <p:txBody>
          <a:bodyPr tIns="91425" anchor="b">
            <a:spAutoFit/>
          </a:bodyPr>
          <a:lstStyle/>
          <a:p>
            <a:r>
              <a:rPr lang="en-US" dirty="0"/>
              <a:t>Figure 9.10 Order in Which Constructors and Destructors Are </a:t>
            </a:r>
            <a:r>
              <a:rPr lang="en-US" dirty="0" smtClean="0"/>
              <a:t>Called </a:t>
            </a:r>
            <a:r>
              <a:rPr lang="en-IN" sz="2000" b="0" dirty="0" smtClean="0"/>
              <a:t>(2 </a:t>
            </a:r>
            <a:r>
              <a:rPr lang="en-IN" sz="2000" b="0" dirty="0"/>
              <a:t>of 3)</a:t>
            </a:r>
            <a:endParaRPr lang="en-US" sz="2000" dirty="0">
              <a:latin typeface="Times New Roman" panose="02020603050405020304" pitchFamily="18" charset="0"/>
            </a:endParaRPr>
          </a:p>
        </p:txBody>
      </p:sp>
      <p:pic>
        <p:nvPicPr>
          <p:cNvPr id="7" name="Picture 6" descr="The code continues. Line 23. blank. Line 24. forward slash forward slash function to create objects. Line 25. void create left parenthesis right parenthesis left brace. Line 26, indented once. c out left angle bracket left angle bracket double quote back slash n CREATE FUNCTION colon EXECUTION BEGINS double quote left angle bracket left angle bracket end l semicolon. Line 27, indented once. Create And Destroy fifth left brace 5 comma double quote left parenthesis local in create right parenthesis double quote right brace semicolon. Line 28, indented once. static Create And Destroy sixth left brace 6 comma double quote left parenthesis local static in create right parenthesis double quote right brace semicolon. Line 29, indented once. Create And Destroy seventh left brace 7 comma double quote left parenthesis local in create right parenthesis double quote right brace semicolon. Line 30, indented once. c out left angle bracket left angle bracket double quote back slash n CREATE FUNCTION colon EXECUTION ENDS double quote left angle bracket left angle bracket end l semicolon. Line 31. right brace."/>
          <p:cNvPicPr>
            <a:picLocks noChangeAspect="1"/>
          </p:cNvPicPr>
          <p:nvPr/>
        </p:nvPicPr>
        <p:blipFill rotWithShape="1">
          <a:blip r:embed="rId2"/>
          <a:srcRect r="-287" b="416"/>
          <a:stretch/>
        </p:blipFill>
        <p:spPr>
          <a:xfrm>
            <a:off x="610737" y="2090844"/>
            <a:ext cx="7887036" cy="1976798"/>
          </a:xfrm>
          <a:prstGeom prst="rect">
            <a:avLst/>
          </a:prstGeom>
        </p:spPr>
      </p:pic>
    </p:spTree>
    <p:extLst>
      <p:ext uri="{BB962C8B-B14F-4D97-AF65-F5344CB8AC3E}">
        <p14:creationId xmlns:p14="http://schemas.microsoft.com/office/powerpoint/2010/main" val="1235166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19075"/>
            <a:ext cx="8229600" cy="1066799"/>
          </a:xfrm>
        </p:spPr>
        <p:txBody>
          <a:bodyPr anchor="b"/>
          <a:lstStyle/>
          <a:p>
            <a:r>
              <a:rPr lang="en-US" dirty="0"/>
              <a:t>Figure 9.10 Order in Which Constructors and Destructors Are </a:t>
            </a:r>
            <a:r>
              <a:rPr lang="en-US" dirty="0" smtClean="0"/>
              <a:t>Called </a:t>
            </a:r>
            <a:r>
              <a:rPr lang="en-IN" sz="2000" b="0" dirty="0" smtClean="0"/>
              <a:t>(3 </a:t>
            </a:r>
            <a:r>
              <a:rPr lang="en-IN" sz="2000" b="0" dirty="0"/>
              <a:t>of 3)</a:t>
            </a:r>
            <a:endParaRPr lang="en-US" dirty="0"/>
          </a:p>
        </p:txBody>
      </p:sp>
      <p:pic>
        <p:nvPicPr>
          <p:cNvPr id="6" name="Picture 5" descr="Computer code output has 19 lines. The lines read as follows. Line 1. Object 1 constructor runs left parenthesis global before main right parenthesis. Line 2. MAIN FUNCTION colon EXECUTION BEGINS. Line 3. Object 2 constructor runs left parenthesis local in main right parenthesis. Line 4. Object 3 constructor runs left parenthesis local static in main right parenthesis. Line 5. CREATE FUNCTION colon EXECUTION BEGINS. Line 6. Object 5 constructor runs left parenthesis local in create right parenthesis. Line 7. Object 6 constructor runs left parenthesis local static in create right parenthesis. Line 8. Object 7 constructor runs left parenthesis local in create right parenthesis. Line 9. CREATE FUNCTION colon EXECUTION ENDS. Line 10. Object 7 destructor runs left parenthesis local in create right parenthesis. Line 11. Object 5 destructor runs left parenthesis local in create right parenthesis. Line 12. MAIN FUNCTION colon EXECUTION RESUMES. Line 13. Object 4 constructor runs left parenthesis local in main right parenthesis. Line 14. MAIN FUNCTION colon EXECUTION ENDS. Line 15. Object 4 destructor runs left parenthesis local in main right parenthesis. Line 16. Object 2 destructor runs left parenthesis local in main right parenthesis. Line 17. Object 6 destructor runs left parenthesis local static in create right parenthesis. Line 18. Object 3 destructor runs left parenthesis local static in main right parenthesis. Line 19. Object 1 destructor runs left parenthesis global before main right parenthesis."/>
          <p:cNvPicPr>
            <a:picLocks noChangeAspect="1"/>
          </p:cNvPicPr>
          <p:nvPr/>
        </p:nvPicPr>
        <p:blipFill>
          <a:blip r:embed="rId2"/>
          <a:stretch>
            <a:fillRect/>
          </a:stretch>
        </p:blipFill>
        <p:spPr>
          <a:xfrm>
            <a:off x="1298309" y="1530095"/>
            <a:ext cx="6547383" cy="4521708"/>
          </a:xfrm>
          <a:prstGeom prst="rect">
            <a:avLst/>
          </a:prstGeom>
        </p:spPr>
      </p:pic>
    </p:spTree>
    <p:extLst>
      <p:ext uri="{BB962C8B-B14F-4D97-AF65-F5344CB8AC3E}">
        <p14:creationId xmlns:p14="http://schemas.microsoft.com/office/powerpoint/2010/main" val="9450429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600" kern="1200" dirty="0">
                <a:latin typeface="Times New Roman" panose="02020603050405020304" pitchFamily="18" charset="0"/>
              </a:rPr>
              <a:t>9.9 </a:t>
            </a:r>
            <a:r>
              <a:rPr lang="en-US" sz="2600" kern="1200" dirty="0">
                <a:latin typeface="Consolas" panose="020B0609020204030204" pitchFamily="49" charset="0"/>
              </a:rPr>
              <a:t>Time</a:t>
            </a:r>
            <a:r>
              <a:rPr lang="en-US" sz="2600" kern="1200" dirty="0">
                <a:latin typeface="Times New Roman" panose="02020603050405020304" pitchFamily="18" charset="0"/>
              </a:rPr>
              <a:t> Class Case Study: A Subtle Trap—Returning a Reference or a Pointer to a </a:t>
            </a:r>
            <a:r>
              <a:rPr lang="en-US" sz="2600" kern="1200" dirty="0">
                <a:latin typeface="Consolas" panose="020B0609020204030204" pitchFamily="49" charset="0"/>
              </a:rPr>
              <a:t>Private</a:t>
            </a:r>
            <a:r>
              <a:rPr lang="en-US" sz="2600" kern="1200" dirty="0">
                <a:latin typeface="Times New Roman" panose="02020603050405020304" pitchFamily="18" charset="0"/>
              </a:rPr>
              <a:t> Data Member</a:t>
            </a:r>
            <a:endParaRPr lang="en-US" sz="2600" dirty="0"/>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 reference to an object is an alias for the object’s </a:t>
            </a:r>
            <a:r>
              <a:rPr lang="en-US" altLang="en-US" sz="2000" kern="1200" dirty="0" smtClean="0">
                <a:solidFill>
                  <a:srgbClr val="000000"/>
                </a:solidFill>
                <a:latin typeface="Arial (Body)"/>
                <a:ea typeface="+mn-ea"/>
                <a:cs typeface="+mn-cs"/>
              </a:rPr>
              <a:t>name</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May be used on the left side of an assignment statement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Acceptable </a:t>
            </a:r>
            <a:r>
              <a:rPr lang="en-US" altLang="en-US" sz="2000" b="1" kern="1200" dirty="0">
                <a:solidFill>
                  <a:srgbClr val="000000"/>
                </a:solidFill>
                <a:latin typeface="Arial (Body)"/>
                <a:ea typeface="+mn-ea"/>
                <a:cs typeface="+mn-cs"/>
              </a:rPr>
              <a:t>lvalue </a:t>
            </a:r>
            <a:r>
              <a:rPr lang="en-US" altLang="en-US" sz="2000" kern="1200" dirty="0">
                <a:solidFill>
                  <a:srgbClr val="000000"/>
                </a:solidFill>
                <a:latin typeface="Arial (Body)"/>
                <a:ea typeface="+mn-ea"/>
                <a:cs typeface="+mn-cs"/>
              </a:rPr>
              <a:t>that can receive a value</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 member function can return a reference to a </a:t>
            </a:r>
            <a:r>
              <a:rPr lang="en-US" altLang="en-US" sz="2000" kern="1200" dirty="0">
                <a:solidFill>
                  <a:srgbClr val="000000"/>
                </a:solidFill>
                <a:latin typeface="Consolas" panose="020B0609020204030204" pitchFamily="49" charset="0"/>
                <a:ea typeface="+mn-ea"/>
                <a:cs typeface="+mn-cs"/>
              </a:rPr>
              <a:t>private</a:t>
            </a:r>
            <a:r>
              <a:rPr lang="en-US" altLang="en-US" sz="2000" kern="1200" dirty="0">
                <a:solidFill>
                  <a:srgbClr val="000000"/>
                </a:solidFill>
                <a:latin typeface="Arial (Body)"/>
                <a:ea typeface="+mn-ea"/>
                <a:cs typeface="+mn-cs"/>
              </a:rPr>
              <a:t> data </a:t>
            </a:r>
            <a:r>
              <a:rPr lang="en-US" altLang="en-US" sz="2000" kern="1200" dirty="0" smtClean="0">
                <a:solidFill>
                  <a:srgbClr val="000000"/>
                </a:solidFill>
                <a:latin typeface="Arial (Body)"/>
                <a:ea typeface="+mn-ea"/>
                <a:cs typeface="+mn-cs"/>
              </a:rPr>
              <a:t>member</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If the reference return type is declared </a:t>
            </a:r>
            <a:r>
              <a:rPr lang="en-US" altLang="en-US" sz="2000" kern="1200" dirty="0">
                <a:solidFill>
                  <a:srgbClr val="000000"/>
                </a:solidFill>
                <a:latin typeface="Consolas" panose="020B0609020204030204" pitchFamily="49" charset="0"/>
                <a:ea typeface="+mn-ea"/>
                <a:cs typeface="+mn-cs"/>
              </a:rPr>
              <a:t>const</a:t>
            </a:r>
            <a:r>
              <a:rPr lang="en-US" altLang="en-US" sz="2000" kern="1200" dirty="0">
                <a:solidFill>
                  <a:srgbClr val="000000"/>
                </a:solidFill>
                <a:latin typeface="Arial (Body)"/>
                <a:ea typeface="+mn-ea"/>
                <a:cs typeface="+mn-cs"/>
              </a:rPr>
              <a:t>, the reference is a nonmodifiable </a:t>
            </a:r>
            <a:r>
              <a:rPr lang="en-US" altLang="en-US" sz="2000" b="1" kern="1200" dirty="0">
                <a:solidFill>
                  <a:srgbClr val="000000"/>
                </a:solidFill>
                <a:latin typeface="Arial (Body)"/>
                <a:ea typeface="+mn-ea"/>
                <a:cs typeface="+mn-cs"/>
              </a:rPr>
              <a:t>lvalue</a:t>
            </a:r>
            <a:r>
              <a:rPr lang="en-US" altLang="en-US" sz="2000" kern="1200" dirty="0">
                <a:solidFill>
                  <a:srgbClr val="000000"/>
                </a:solidFill>
                <a:latin typeface="Arial (Body)"/>
                <a:ea typeface="+mn-ea"/>
                <a:cs typeface="+mn-cs"/>
              </a:rPr>
              <a:t> and cannot be used to modify the data.</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If the reference return type is not declared </a:t>
            </a:r>
            <a:r>
              <a:rPr lang="en-US" altLang="en-US" sz="2000" kern="1200" dirty="0">
                <a:solidFill>
                  <a:srgbClr val="000000"/>
                </a:solidFill>
                <a:latin typeface="Consolas" panose="020B0609020204030204" pitchFamily="49" charset="0"/>
                <a:ea typeface="+mn-ea"/>
                <a:cs typeface="+mn-cs"/>
              </a:rPr>
              <a:t>const</a:t>
            </a:r>
            <a:r>
              <a:rPr lang="en-US" altLang="en-US" sz="2000" kern="1200" dirty="0">
                <a:solidFill>
                  <a:srgbClr val="000000"/>
                </a:solidFill>
                <a:latin typeface="Arial (Body)"/>
                <a:ea typeface="+mn-ea"/>
                <a:cs typeface="+mn-cs"/>
              </a:rPr>
              <a:t>, subtle errors can occur.</a:t>
            </a:r>
          </a:p>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Arial (Body)"/>
                <a:ea typeface="+mn-ea"/>
                <a:cs typeface="+mn-cs"/>
              </a:rPr>
              <a:t>A reference return actually makes a call to member function badSetHour an alias for </a:t>
            </a:r>
            <a:r>
              <a:rPr lang="en-US" altLang="en-US" sz="2000" kern="1200" dirty="0" smtClean="0">
                <a:solidFill>
                  <a:srgbClr val="000000"/>
                </a:solidFill>
                <a:latin typeface="Consolas" panose="020B0609020204030204" pitchFamily="49" charset="0"/>
                <a:ea typeface="+mn-ea"/>
                <a:cs typeface="+mn-cs"/>
              </a:rPr>
              <a:t>private</a:t>
            </a:r>
            <a:r>
              <a:rPr lang="en-US" altLang="en-US" sz="2000" kern="1200" dirty="0" smtClean="0">
                <a:solidFill>
                  <a:srgbClr val="000000"/>
                </a:solidFill>
                <a:latin typeface="Arial (Body)"/>
                <a:ea typeface="+mn-ea"/>
                <a:cs typeface="+mn-cs"/>
              </a:rPr>
              <a:t> </a:t>
            </a:r>
            <a:r>
              <a:rPr lang="en-US" altLang="en-US" sz="2000" kern="1200" dirty="0">
                <a:solidFill>
                  <a:srgbClr val="000000"/>
                </a:solidFill>
                <a:latin typeface="Arial (Body)"/>
                <a:ea typeface="+mn-ea"/>
                <a:cs typeface="+mn-cs"/>
              </a:rPr>
              <a:t>data member </a:t>
            </a:r>
            <a:r>
              <a:rPr lang="en-US" altLang="en-US" sz="2000" kern="1200" dirty="0" smtClean="0">
                <a:solidFill>
                  <a:srgbClr val="000000"/>
                </a:solidFill>
                <a:latin typeface="Consolas" panose="020B0609020204030204" pitchFamily="49" charset="0"/>
                <a:ea typeface="+mn-ea"/>
                <a:cs typeface="+mn-cs"/>
              </a:rPr>
              <a:t>hour</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mn-ea"/>
                <a:cs typeface="+mn-cs"/>
              </a:rPr>
              <a:t>The function call can be used in any way that the </a:t>
            </a:r>
            <a:r>
              <a:rPr lang="en-US" altLang="en-US" sz="2000" kern="1200" dirty="0">
                <a:solidFill>
                  <a:srgbClr val="000000"/>
                </a:solidFill>
                <a:latin typeface="Consolas" panose="020B0609020204030204" pitchFamily="49" charset="0"/>
                <a:ea typeface="+mn-ea"/>
                <a:cs typeface="+mn-cs"/>
              </a:rPr>
              <a:t>private</a:t>
            </a:r>
            <a:r>
              <a:rPr lang="en-US" altLang="en-US" sz="2000" kern="1200" dirty="0">
                <a:solidFill>
                  <a:srgbClr val="000000"/>
                </a:solidFill>
                <a:latin typeface="Arial (Body)"/>
                <a:ea typeface="+mn-ea"/>
                <a:cs typeface="+mn-cs"/>
              </a:rPr>
              <a:t> data member can be used</a:t>
            </a:r>
          </a:p>
        </p:txBody>
      </p:sp>
    </p:spTree>
    <p:extLst>
      <p:ext uri="{BB962C8B-B14F-4D97-AF65-F5344CB8AC3E}">
        <p14:creationId xmlns:p14="http://schemas.microsoft.com/office/powerpoint/2010/main" val="4619530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IN" dirty="0" smtClean="0"/>
              <a:t>Figure 9.11 </a:t>
            </a:r>
            <a:r>
              <a:rPr lang="en-IN" dirty="0" smtClean="0">
                <a:latin typeface="Consolas" panose="020B0609020204030204" pitchFamily="49" charset="0"/>
              </a:rPr>
              <a:t>Time</a:t>
            </a:r>
            <a:r>
              <a:rPr lang="en-IN" dirty="0" smtClean="0"/>
              <a:t> Class Declaration</a:t>
            </a:r>
            <a:endParaRPr lang="en-US" dirty="0">
              <a:latin typeface="Times New Roman" panose="02020603050405020304" pitchFamily="18" charset="0"/>
            </a:endParaRPr>
          </a:p>
        </p:txBody>
      </p:sp>
      <p:pic>
        <p:nvPicPr>
          <p:cNvPr id="3" name="Picture 2" descr="Computer code has 20 lines. The lines read as follows. Line 1. forward slash forward slash F i g period 9 period 11 colon Time period h. Line 2. forward slash forward slash Time class declaration period. Line 3. forward slash forward slash Member functions defined in Time period c p p. Line 4. blank. Line 5. forward slash forward slash prevent multiple inclusions of header. Line 6. hash if n d e f TIME underscore H. Line 7. hash define TIME underscore H. Line 8. blank. Line 9. class Time left brace. Line 10. public colon. Line 11, indented once. 1void set Time left parenthesis i n t comma i n t comma i n t right parenthesis semicolon. Line 12, indented once. unsigned i n t get Hour left parenthesis right parenthesis c o n s t semicolon. Line 13, indented once. unsigned i n t ampersand bad Set Hour left parenthesis i n t right parenthesis semicolon forward slash forward slash dangerous reference return. Line 14. private colon. Line 15, indented once. unsigned i n t hour left brace 0 right brace semicolon. Line 16, indented once. unsigned i n t minute left brace 0 right brace semicolon. Line 17, indented once. unsigned i n t second left brace 0 right brace semicolon. Line 18. right brace semicolon. Line 19. blank. Line 20. hash end if."/>
          <p:cNvPicPr>
            <a:picLocks noChangeAspect="1"/>
          </p:cNvPicPr>
          <p:nvPr/>
        </p:nvPicPr>
        <p:blipFill>
          <a:blip r:embed="rId2"/>
          <a:stretch>
            <a:fillRect/>
          </a:stretch>
        </p:blipFill>
        <p:spPr>
          <a:xfrm>
            <a:off x="682436" y="1608289"/>
            <a:ext cx="7779127" cy="4403421"/>
          </a:xfrm>
          <a:prstGeom prst="rect">
            <a:avLst/>
          </a:prstGeom>
        </p:spPr>
      </p:pic>
    </p:spTree>
    <p:extLst>
      <p:ext uri="{BB962C8B-B14F-4D97-AF65-F5344CB8AC3E}">
        <p14:creationId xmlns:p14="http://schemas.microsoft.com/office/powerpoint/2010/main" val="38241398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smtClean="0"/>
              <a:t>Figure </a:t>
            </a:r>
            <a:r>
              <a:rPr lang="en-IN" dirty="0"/>
              <a:t>9.12 </a:t>
            </a:r>
            <a:r>
              <a:rPr lang="en-IN" dirty="0" smtClean="0">
                <a:latin typeface="Consolas" panose="020B0609020204030204" pitchFamily="49" charset="0"/>
              </a:rPr>
              <a:t>Time</a:t>
            </a:r>
            <a:r>
              <a:rPr lang="en-IN" dirty="0" smtClean="0"/>
              <a:t> Class Member-Function Definitions </a:t>
            </a:r>
            <a:r>
              <a:rPr lang="en-IN" sz="2000" b="0" dirty="0" smtClean="0"/>
              <a:t>(1 of 2)</a:t>
            </a:r>
            <a:endParaRPr lang="en-US" sz="2000" b="0" dirty="0">
              <a:latin typeface="Times New Roman" panose="02020603050405020304" pitchFamily="18" charset="0"/>
            </a:endParaRPr>
          </a:p>
        </p:txBody>
      </p:sp>
      <p:pic>
        <p:nvPicPr>
          <p:cNvPr id="3" name="Picture 2" descr="Computer code has 34 lines. The lines read as follows. Line 1. forward slash forward slash F i g period 9 period 12 colon Time period c p p. Line 2. forward slash forward slash Time class member hyphen function definitions period. Line 3. hash include left angle bracket s t d except right angle bracket. Line 4. hash include double quote Time period h double quote forward slash forward slash include definition of class Time. Line 5. using namespace s t d semicolon. Line 6. blank. Line 7. forward slash forward slash set values of hour comma minute and second. Line 8. void Time colon colon set Time left parenthesis i n t h comma i n t m comma i n t, s right parenthesis left brace. Line 9, indented once. forward slash forward slash validate hour comma minute and second. Line 10, indented once. if left parenthesis left parenthesis h right angle bracket equals 0 ampersand ampersand h left angle bracket 24 right parenthesis ampersand ampersand left parenthesis m right angle bracket equals 0 ampersand ampersand m left angle bracket 60 right parenthesis ampersand ampersand left parenthesis s right angle bracket equals 0 ampersand ampersand s left angle bracket 60 right parenthesis right parenthesis left brace. Line 11, indented twice. hour equals h semicolon. Line 12, indented twice. minute equals m semicolon. Line 13, indented twice. second equals s semicolon. Line 14, indented once. right brace. Line 15, indented once. else left brace. Line 16, indented twice. throw invalid underscore argument left parenthesis. Line 17, indented 3 times. double quote hour comma minute and forward slash or second was out of range double quote right parenthesis semicolon. Line 18, indented once. right brace. Line 19. right brace."/>
          <p:cNvPicPr>
            <a:picLocks noChangeAspect="1"/>
          </p:cNvPicPr>
          <p:nvPr/>
        </p:nvPicPr>
        <p:blipFill rotWithShape="1">
          <a:blip r:embed="rId2">
            <a:extLst>
              <a:ext uri="{28A0092B-C50C-407E-A947-70E740481C1C}">
                <a14:useLocalDpi xmlns:a14="http://schemas.microsoft.com/office/drawing/2010/main" val="0"/>
              </a:ext>
            </a:extLst>
          </a:blip>
          <a:srcRect l="-121" t="-1" r="15774" b="-1301"/>
          <a:stretch/>
        </p:blipFill>
        <p:spPr>
          <a:xfrm>
            <a:off x="785292" y="1785408"/>
            <a:ext cx="7573415" cy="3846697"/>
          </a:xfrm>
          <a:prstGeom prst="rect">
            <a:avLst/>
          </a:prstGeom>
        </p:spPr>
      </p:pic>
    </p:spTree>
    <p:extLst>
      <p:ext uri="{BB962C8B-B14F-4D97-AF65-F5344CB8AC3E}">
        <p14:creationId xmlns:p14="http://schemas.microsoft.com/office/powerpoint/2010/main" val="31108840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r>
              <a:rPr lang="en-IN" dirty="0"/>
              <a:t>Figure 9.12 </a:t>
            </a:r>
            <a:r>
              <a:rPr lang="en-IN" dirty="0">
                <a:latin typeface="Consolas" panose="020B0609020204030204" pitchFamily="49" charset="0"/>
              </a:rPr>
              <a:t>Time</a:t>
            </a:r>
            <a:r>
              <a:rPr lang="en-IN" dirty="0"/>
              <a:t> </a:t>
            </a:r>
            <a:r>
              <a:rPr lang="en-IN" dirty="0" smtClean="0"/>
              <a:t>Class Member-Function Definitions </a:t>
            </a:r>
            <a:r>
              <a:rPr lang="en-IN" sz="2000" b="0" dirty="0" smtClean="0"/>
              <a:t>(2 </a:t>
            </a:r>
            <a:r>
              <a:rPr lang="en-IN" sz="2000" b="0" dirty="0"/>
              <a:t>of 2)</a:t>
            </a:r>
            <a:endParaRPr lang="en-US" dirty="0">
              <a:latin typeface="Times New Roman" panose="02020603050405020304" pitchFamily="18" charset="0"/>
            </a:endParaRPr>
          </a:p>
        </p:txBody>
      </p:sp>
      <p:pic>
        <p:nvPicPr>
          <p:cNvPr id="3" name="Picture 2" descr="The code continues. Line 20. blank. Line 21. forward slash forward slash return hour value. Line 22. unsigned i n t Time colon colon get Hour left parenthesis right parenthesis c o n s t left brace return hour semicolon right brace. Line 23. blank. Line 24. forward slash forward slash poor practice colon returning a reference to a private data member period. Line 25. unsigned i n t ampersand Time colon colon bad Set Hour left parenthesis i n t, h h right parenthesis left brace. Line 24 and line 25 is highlighted. Line 26, indented once. if left parenthesis h h right angle bracket equals 0 ampersand ampersand h h left angle bracket 24 right parenthesis left brace. Line 27, indented twice. hour equals h h semicolon. Line 28, indented once. right brace. Line 29, indented once. else left brace. Line 30, indented twice. throw invalid underscore argument left parenthesis double quote hour must be 0 hyphen 23 double quote right parenthesis semicolon. Line 31, indented once. right brace. Line 32. blank. Line 33, indented once. return hour semicolon forward slash forward slash dangerous reference return. Line 3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31" y="1871328"/>
            <a:ext cx="8072588" cy="3286795"/>
          </a:xfrm>
          <a:prstGeom prst="rect">
            <a:avLst/>
          </a:prstGeom>
        </p:spPr>
      </p:pic>
    </p:spTree>
    <p:extLst>
      <p:ext uri="{BB962C8B-B14F-4D97-AF65-F5344CB8AC3E}">
        <p14:creationId xmlns:p14="http://schemas.microsoft.com/office/powerpoint/2010/main" val="3418271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r>
              <a:rPr lang="en-IN" dirty="0"/>
              <a:t>Software Engineering Observation 9.7</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a:lstStyle/>
          <a:p>
            <a:pPr marL="0" indent="0">
              <a:buNone/>
            </a:pPr>
            <a:r>
              <a:rPr lang="en-IN" sz="2400" dirty="0">
                <a:latin typeface="+mn-lt"/>
              </a:rPr>
              <a:t>Returning a reference or a pointer to a </a:t>
            </a:r>
            <a:r>
              <a:rPr lang="en-IN" sz="2400" dirty="0">
                <a:latin typeface="Consolas" panose="020B0609020204030204" pitchFamily="49" charset="0"/>
              </a:rPr>
              <a:t>private</a:t>
            </a:r>
            <a:r>
              <a:rPr lang="en-IN" sz="2400" dirty="0">
                <a:latin typeface="+mn-lt"/>
              </a:rPr>
              <a:t> data member breaks the encapsulation </a:t>
            </a:r>
            <a:r>
              <a:rPr lang="en-IN" sz="2400" dirty="0" smtClean="0">
                <a:latin typeface="+mn-lt"/>
              </a:rPr>
              <a:t>of the </a:t>
            </a:r>
            <a:r>
              <a:rPr lang="en-IN" sz="2400" dirty="0">
                <a:latin typeface="+mn-lt"/>
              </a:rPr>
              <a:t>class and makes the client code dependent on the representation of the class’s </a:t>
            </a:r>
            <a:r>
              <a:rPr lang="en-IN" sz="2400" dirty="0" smtClean="0">
                <a:latin typeface="+mn-lt"/>
              </a:rPr>
              <a:t>data.There </a:t>
            </a:r>
            <a:r>
              <a:rPr lang="en-IN" sz="2400" dirty="0">
                <a:latin typeface="+mn-lt"/>
              </a:rPr>
              <a:t>are cases where doing this is appropriate—we’ll show an example of this when </a:t>
            </a:r>
            <a:r>
              <a:rPr lang="en-IN" sz="2400" dirty="0" smtClean="0">
                <a:latin typeface="+mn-lt"/>
              </a:rPr>
              <a:t>we build </a:t>
            </a:r>
            <a:r>
              <a:rPr lang="en-IN" sz="2400" dirty="0">
                <a:latin typeface="+mn-lt"/>
              </a:rPr>
              <a:t>our custom </a:t>
            </a:r>
            <a:r>
              <a:rPr lang="en-IN" sz="2400" dirty="0">
                <a:latin typeface="Consolas" panose="020B0609020204030204" pitchFamily="49" charset="0"/>
              </a:rPr>
              <a:t>Array</a:t>
            </a:r>
            <a:r>
              <a:rPr lang="en-IN" sz="2400" dirty="0">
                <a:latin typeface="+mn-lt"/>
              </a:rPr>
              <a:t> class in Section 10.10.</a:t>
            </a:r>
          </a:p>
        </p:txBody>
      </p:sp>
    </p:spTree>
    <p:extLst>
      <p:ext uri="{BB962C8B-B14F-4D97-AF65-F5344CB8AC3E}">
        <p14:creationId xmlns:p14="http://schemas.microsoft.com/office/powerpoint/2010/main" val="40525015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572"/>
            <a:ext cx="8397240" cy="1046410"/>
          </a:xfrm>
        </p:spPr>
        <p:txBody>
          <a:bodyPr wrap="square" tIns="91425" anchor="b">
            <a:spAutoFit/>
          </a:bodyPr>
          <a:lstStyle/>
          <a:p>
            <a:r>
              <a:rPr lang="en-IN" sz="2800" dirty="0" smtClean="0"/>
              <a:t>Figure </a:t>
            </a:r>
            <a:r>
              <a:rPr lang="en-IN" sz="2800" dirty="0"/>
              <a:t>9.13 </a:t>
            </a:r>
            <a:r>
              <a:rPr lang="en-IN" sz="2800" dirty="0" smtClean="0">
                <a:latin typeface="Consolas" panose="020B0609020204030204" pitchFamily="49" charset="0"/>
              </a:rPr>
              <a:t>Public</a:t>
            </a:r>
            <a:r>
              <a:rPr lang="en-IN" sz="2800" dirty="0" smtClean="0"/>
              <a:t> Member Function That Returns </a:t>
            </a:r>
            <a:r>
              <a:rPr lang="en-IN" sz="2800" dirty="0"/>
              <a:t>a </a:t>
            </a:r>
            <a:r>
              <a:rPr lang="en-IN" sz="2800" dirty="0" smtClean="0"/>
              <a:t>Reference </a:t>
            </a:r>
            <a:r>
              <a:rPr lang="en-IN" sz="2800" dirty="0"/>
              <a:t>to a </a:t>
            </a:r>
            <a:r>
              <a:rPr lang="en-IN" sz="2800" dirty="0" smtClean="0">
                <a:latin typeface="Consolas" panose="020B0609020204030204" pitchFamily="49" charset="0"/>
              </a:rPr>
              <a:t>Private</a:t>
            </a:r>
            <a:r>
              <a:rPr lang="en-IN" sz="2800" dirty="0" smtClean="0"/>
              <a:t> Data Member </a:t>
            </a:r>
            <a:r>
              <a:rPr lang="en-IN" sz="2000" b="0" dirty="0" smtClean="0"/>
              <a:t>(1 of 2)</a:t>
            </a:r>
            <a:endParaRPr lang="en-US" sz="2000" b="0" dirty="0">
              <a:latin typeface="Times New Roman" panose="02020603050405020304" pitchFamily="18" charset="0"/>
            </a:endParaRPr>
          </a:p>
        </p:txBody>
      </p:sp>
      <p:pic>
        <p:nvPicPr>
          <p:cNvPr id="3" name="Picture 2" descr="Computer code has 27 lines. The lines read as follows. Line 1. forward slash forward slash F i g period 9 period 13 colon F i g 09 underscore 13 period c p p. Line 2. forward slash forward slash Demonstrating a public member function that. Line 3. forward slash forward slash returns a reference to a private data member period. Line 4. hash include left angle bracket i o Stream right angle bracket. Line 5. hash include double quote Time period h double quote forward slash forward slash include definition of class Time. Line 6. using namespace s t d semicolon. Line 7. blank. Line 8. i n t main left parenthesis right parenthesis left brace. Line 9, indented once. Time t semicolon forward slash forward slash create Time object. Line 10. blank. Line 11, indented once. forward slash forward slash initialize hour R e f with the reference returned by bad Set Hour. Line 12, indented once. unsigned i n t ampersand hour R e f left brace t period bad Set Hour left parenthesis 20 right parenthesis right brace semicolon forward slash forward slash 20 is a valid hour. Line 11 and line 12 are highlighted. Line 13. blank. Line 14, indented once. c out left angle bracket left angle bracket double quote Valid hour before modification colon double quote left angle bracket left angle bracket hour Ref semicolon. Line 15, indented once. hour R e f equals 30 semicolon forward slash forward slash use hour R e f to set invalid value in Time object t. Line 14 and line 15 are highlighted. Line 16, indented once. c out left angle bracket left angle bracket double quote back slash n Invalid hour after modification colon double quote left angle bracket left angle bracket t period get Hour left parenthesis right parenthesis semicolon. Line 17. blank. Line 18, indented once. forward slash forward slash Dangerous colon Function call that returns. Line 19, indented once. forward slash forward slash a reference can be used as an l value exclamation poi n t. Line 20, indented once. t period bad Set Hour left parenthesis 12 right parenthesis equals 74 semicolon forward slash forward slash assign another invalid value to hour. Line 18. Line 19 and line 20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805" y="1782359"/>
            <a:ext cx="7680790" cy="4108635"/>
          </a:xfrm>
          <a:prstGeom prst="rect">
            <a:avLst/>
          </a:prstGeom>
        </p:spPr>
      </p:pic>
    </p:spTree>
    <p:extLst>
      <p:ext uri="{BB962C8B-B14F-4D97-AF65-F5344CB8AC3E}">
        <p14:creationId xmlns:p14="http://schemas.microsoft.com/office/powerpoint/2010/main" val="3061912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754"/>
            <a:ext cx="8311415" cy="1046410"/>
          </a:xfrm>
        </p:spPr>
        <p:txBody>
          <a:bodyPr wrap="square" tIns="91425" anchor="b">
            <a:spAutoFit/>
          </a:bodyPr>
          <a:lstStyle/>
          <a:p>
            <a:r>
              <a:rPr lang="en-IN" sz="2800" dirty="0"/>
              <a:t>Figure 9.13 </a:t>
            </a:r>
            <a:r>
              <a:rPr lang="en-IN" sz="2800" dirty="0">
                <a:latin typeface="Consolas" panose="020B0609020204030204" pitchFamily="49" charset="0"/>
              </a:rPr>
              <a:t>Public</a:t>
            </a:r>
            <a:r>
              <a:rPr lang="en-IN" sz="2800" dirty="0"/>
              <a:t> Member Function That Returns a Reference to a </a:t>
            </a:r>
            <a:r>
              <a:rPr lang="en-IN" sz="2800" dirty="0">
                <a:latin typeface="Consolas" panose="020B0609020204030204" pitchFamily="49" charset="0"/>
              </a:rPr>
              <a:t>Private</a:t>
            </a:r>
            <a:r>
              <a:rPr lang="en-IN" sz="2800" dirty="0"/>
              <a:t> Data </a:t>
            </a:r>
            <a:r>
              <a:rPr lang="en-IN" sz="2800" dirty="0" smtClean="0"/>
              <a:t>Member </a:t>
            </a:r>
            <a:r>
              <a:rPr lang="en-IN" sz="2000" b="0" dirty="0" smtClean="0"/>
              <a:t>(2 of 2)</a:t>
            </a:r>
            <a:endParaRPr lang="en-US" sz="2000" b="0" dirty="0">
              <a:latin typeface="Times New Roman" panose="02020603050405020304" pitchFamily="18" charset="0"/>
            </a:endParaRPr>
          </a:p>
        </p:txBody>
      </p:sp>
      <p:pic>
        <p:nvPicPr>
          <p:cNvPr id="4" name="Picture 3" descr="The code continues. Line 21. blank. Line 22, indented once. c out left angle bracket left angle bracket double quote back slash n back slash n series of asterisks back slash n double quote. Line 23, indented twice. left angle bracket left angle bracket double quote POOR PROGRAMMING PRACTICE exclamation poi n t exclamation poi n t exclamation poi n t exclamation poi n t exclamation poi n t exclamation poi n t exclamation poi n t exclamation poi n t back slash n double quote. Line 24, indented twice. left angle bracket left angle bracket double quote t period bad Set Hour left parenthesis 12 right parenthesis as an l value comma invalid hour colon double quote. Line 25, indented twice. left angle bracket left angle bracket t period get Hour left parenthesis right parenthesis. Line 26, indented twice. left angle bracket left angle bracket double quote back slash n series of asterisks double quote left angle bracket left angle bracket end l semicolon. Line 27. right brace. Computer code output has 6 lines. The lines read as follows. Line 1. Valid hour before modification colon 20. Line 2. Invalid hour after modification colon 30. Line 3. Series of asterisks. Line 4. POOR PROGRAMMING PRACTICE exclamation poi n t exclamation poi n t exclamation poi n t exclamation poi n t exclamation poi n t exclamation poi n t exclamation poi n t exclamation poi n t. Line 5. t period bad Set Hour left parenthesis 12 right parenthesis as an l value comma invalid hour colon 74. Line 6. asterisk series of asterisks."/>
          <p:cNvPicPr>
            <a:picLocks noChangeAspect="1"/>
          </p:cNvPicPr>
          <p:nvPr/>
        </p:nvPicPr>
        <p:blipFill rotWithShape="1">
          <a:blip r:embed="rId2"/>
          <a:srcRect l="3262" t="1039" r="897" b="38"/>
          <a:stretch/>
        </p:blipFill>
        <p:spPr>
          <a:xfrm>
            <a:off x="577516" y="2040554"/>
            <a:ext cx="8191099" cy="3330341"/>
          </a:xfrm>
          <a:prstGeom prst="rect">
            <a:avLst/>
          </a:prstGeom>
        </p:spPr>
      </p:pic>
    </p:spTree>
    <p:extLst>
      <p:ext uri="{BB962C8B-B14F-4D97-AF65-F5344CB8AC3E}">
        <p14:creationId xmlns:p14="http://schemas.microsoft.com/office/powerpoint/2010/main" val="190895883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9841</TotalTime>
  <Words>8860</Words>
  <Application>Microsoft Office PowerPoint</Application>
  <PresentationFormat>On-screen Show (4:3)</PresentationFormat>
  <Paragraphs>562</Paragraphs>
  <Slides>178</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178</vt:i4>
      </vt:variant>
    </vt:vector>
  </HeadingPairs>
  <TitlesOfParts>
    <vt:vector size="187" baseType="lpstr">
      <vt:lpstr>Arial</vt:lpstr>
      <vt:lpstr>Arial (Body)</vt:lpstr>
      <vt:lpstr>Consolas</vt:lpstr>
      <vt:lpstr>Noto Sans Symbols</vt:lpstr>
      <vt:lpstr>Tahoma</vt:lpstr>
      <vt:lpstr>Times New Roman</vt:lpstr>
      <vt:lpstr>Verdana</vt:lpstr>
      <vt:lpstr>508 Lecture</vt:lpstr>
      <vt:lpstr>1_508 Lecture</vt:lpstr>
      <vt:lpstr>C++ How to Program: Introducing the New C++14 Standard</vt:lpstr>
      <vt:lpstr>Learning Objectives ( 1 of 2)</vt:lpstr>
      <vt:lpstr>Learning Objectives ( 2 of 2)</vt:lpstr>
      <vt:lpstr>Outline (1 of 6)</vt:lpstr>
      <vt:lpstr>Outline (2 of 6)</vt:lpstr>
      <vt:lpstr>Outline (3 of 6)</vt:lpstr>
      <vt:lpstr>Outline (4 of 6)</vt:lpstr>
      <vt:lpstr>Outline (5 of 6)</vt:lpstr>
      <vt:lpstr>Outline (6 of 6)</vt:lpstr>
      <vt:lpstr>9.1 Introduction (1 of 3)</vt:lpstr>
      <vt:lpstr>9.1 Introduction (2 of 3)</vt:lpstr>
      <vt:lpstr>9.1 Introduction (3 of 3)</vt:lpstr>
      <vt:lpstr>9.2 Time Class Case Study (1 of 2)</vt:lpstr>
      <vt:lpstr>9.2 Time Class Case Study (2 of 2)</vt:lpstr>
      <vt:lpstr>9.2.1 Interface of a Class (1 of 2)</vt:lpstr>
      <vt:lpstr>9.2.1 Interface of a Class (2 of 2)</vt:lpstr>
      <vt:lpstr>9.2.2 Separating the Interface from the Implementation (1 of 2)</vt:lpstr>
      <vt:lpstr>9.2.2 Separating the Interface from the Implementation (2 of 2)</vt:lpstr>
      <vt:lpstr>9.2.3 Time Class Definition (1 of 4)</vt:lpstr>
      <vt:lpstr>Figure 9.1 | Time Class Definition</vt:lpstr>
      <vt:lpstr>9.2.3 Time Class Definition (2 of 4)</vt:lpstr>
      <vt:lpstr>9.2.3 Time Class Definition (3 of 4)</vt:lpstr>
      <vt:lpstr>9.2.3 Time Class Definition (4 of 4)</vt:lpstr>
      <vt:lpstr>Error-Prevention Tip 9.1</vt:lpstr>
      <vt:lpstr>Good Programming Practice 9.1</vt:lpstr>
      <vt:lpstr>9.2.4 Time Class Member Functions</vt:lpstr>
      <vt:lpstr>Figure 9.2 Time Class Member-Function Definitions (1 of 2)</vt:lpstr>
      <vt:lpstr>Figure 9.2 Time Class Member-Function Definitions (2 of 2)</vt:lpstr>
      <vt:lpstr>9.2.5 Scope Resolution Operator</vt:lpstr>
      <vt:lpstr>Common Programming Error 9.1</vt:lpstr>
      <vt:lpstr>9.2.6 Scope Resolution Operator</vt:lpstr>
      <vt:lpstr>9.2.7 Time Class Member Function Settime and Throwing Exceptions</vt:lpstr>
      <vt:lpstr>9.2.8 Time Class Member Function toUniversalString and String Stream Processing (1 of 3)</vt:lpstr>
      <vt:lpstr>9.2.8 Time Class Member Function toUniversalString and String Stream Processing (2 of 3)</vt:lpstr>
      <vt:lpstr>9.2.8 Time Class Member Function toUniversalString and String Stream Processing (3 of 3)</vt:lpstr>
      <vt:lpstr>Error-Prevention Tip 9.2</vt:lpstr>
      <vt:lpstr>9.2.9 Time Class Member Function Tostandardstring</vt:lpstr>
      <vt:lpstr>9.2.10 Implicitly Inlining Member Functions</vt:lpstr>
      <vt:lpstr>Performance Tip 9.1</vt:lpstr>
      <vt:lpstr>Software Engineering Observation 9.1</vt:lpstr>
      <vt:lpstr>9.2.11 Implicitly Inlining Member Functions</vt:lpstr>
      <vt:lpstr>Software Engineering Observation 9.2</vt:lpstr>
      <vt:lpstr>Software Engineering Observation 9.3</vt:lpstr>
      <vt:lpstr>Error-Prevention Tip 9.3</vt:lpstr>
      <vt:lpstr>9.2.12 Using Class Time (1 of 2)</vt:lpstr>
      <vt:lpstr>Figure 9.3 Program to Test Class Time (1 of 3)</vt:lpstr>
      <vt:lpstr>Figure 9.3 Program to Test Class Time (2 of 3)</vt:lpstr>
      <vt:lpstr>Figure 9.3 Program to Test Class Time (3 of 3)</vt:lpstr>
      <vt:lpstr>9.2.12 Using Class Time (2 of 2)</vt:lpstr>
      <vt:lpstr>9.2.13 Object Size</vt:lpstr>
      <vt:lpstr>Performance Tip 9.2</vt:lpstr>
      <vt:lpstr>9.3 Compilation and Linking Process (1 of 5)</vt:lpstr>
      <vt:lpstr>Figure 9.4 Compilation and Linking Process That Produces an Executable Application</vt:lpstr>
      <vt:lpstr>9.3 Compilation and Linking Process (2 of 5)</vt:lpstr>
      <vt:lpstr>9.3 Compilation and Linking Process (3 of 5)</vt:lpstr>
      <vt:lpstr>9.3 Compilation and Linking Process (4 of 5)</vt:lpstr>
      <vt:lpstr>9.3 Compilation and Linking Process (5 of 5)</vt:lpstr>
      <vt:lpstr>9.4 Class Scope and Accessing Class Members (1 of 4)</vt:lpstr>
      <vt:lpstr>9.4 Class Scope and Accessing Class Members (2 of 4)</vt:lpstr>
      <vt:lpstr>9.4 Class Scope and Accessing Class Members (3 of 4)</vt:lpstr>
      <vt:lpstr>9.4 Class Scope and Accessing Class Members (4 of 4)</vt:lpstr>
      <vt:lpstr>9.5 Access Functions and Utility Functions</vt:lpstr>
      <vt:lpstr>9.6 Time Class Case Study: Constructors with Default Arguments (1 of 2)</vt:lpstr>
      <vt:lpstr>9.6.1 Constructors with Default Arguments</vt:lpstr>
      <vt:lpstr>Figure 9.5 Time Class Containing a Constructor with Default Arguments (1 of 2)</vt:lpstr>
      <vt:lpstr>Figure 9.5 Time Class Containing a Constructor with Default Arguments (2 of 2)</vt:lpstr>
      <vt:lpstr>Software Engineering Observation 9.4</vt:lpstr>
      <vt:lpstr>Figure 9.6 Member-Function Definitions for Class Time (1 of 4)</vt:lpstr>
      <vt:lpstr>Figure 9.6 Member-Function Definitions for Class Time (2 of 4)</vt:lpstr>
      <vt:lpstr>Figure 9.6 Member-Function Definitions for Class Time (3 of 4)</vt:lpstr>
      <vt:lpstr>Figure 9.6 Member-Function Definitions for Class Time (4 of 4)</vt:lpstr>
      <vt:lpstr>Figure 9.7 Constructor with Default Arguments (1 of 3)</vt:lpstr>
      <vt:lpstr>Figure 9.7 Constructor with Default Arguments (2 of 3)</vt:lpstr>
      <vt:lpstr>Figure 9.7 Constructor with Default Arguments (3 of 3)</vt:lpstr>
      <vt:lpstr>9.6 Time Class Case Study: Constructors with Default Arguments (2 of 2)</vt:lpstr>
      <vt:lpstr>Software Engineering Observation 9.5</vt:lpstr>
      <vt:lpstr>Common Programming Error 9.2</vt:lpstr>
      <vt:lpstr>Software Engineering Observation 9.6</vt:lpstr>
      <vt:lpstr>Error-Prevention Tip 9.4</vt:lpstr>
      <vt:lpstr>9.6.2 Overloaded Constructors and C++11 Delegating Constructors</vt:lpstr>
      <vt:lpstr>9.6.2 Overloaded Constructors and C++11 Delegating Constructors</vt:lpstr>
      <vt:lpstr>9.7 Destructors</vt:lpstr>
      <vt:lpstr>9.8 When Constructors and Destructors Are Called</vt:lpstr>
      <vt:lpstr>9.8.1 Constructors and Destructors for Objects in Global Scope</vt:lpstr>
      <vt:lpstr>9.8.2 Constructors and Destructors for Non-Static Local Objects</vt:lpstr>
      <vt:lpstr>9.8.3 Constructors and Destructors for Static Local Objects</vt:lpstr>
      <vt:lpstr>9.8.4 Demonstrating When Constructors and Destructors Are Called</vt:lpstr>
      <vt:lpstr>Figure 9.8 CreateAndDestroy Class Definition</vt:lpstr>
      <vt:lpstr>Figure 9.9 CreateAndDestroy Class Member-Function Definitions</vt:lpstr>
      <vt:lpstr>Figure 9.10 Order in Which Constructors and Destructors Are Called (1 of 3)</vt:lpstr>
      <vt:lpstr>Figure 9.10 Order in Which Constructors and Destructors Are Called (2 of 3)</vt:lpstr>
      <vt:lpstr>Figure 9.10 Order in Which Constructors and Destructors Are Called (3 of 3)</vt:lpstr>
      <vt:lpstr>9.9 Time Class Case Study: A Subtle Trap—Returning a Reference or a Pointer to a Private Data Member</vt:lpstr>
      <vt:lpstr>Figure 9.11 Time Class Declaration</vt:lpstr>
      <vt:lpstr>Figure 9.12 Time Class Member-Function Definitions (1 of 2)</vt:lpstr>
      <vt:lpstr>Figure 9.12 Time Class Member-Function Definitions (2 of 2)</vt:lpstr>
      <vt:lpstr>Software Engineering Observation 9.7</vt:lpstr>
      <vt:lpstr>Figure 9.13 Public Member Function That Returns a Reference to a Private Data Member (1 of 2)</vt:lpstr>
      <vt:lpstr>Figure 9.13 Public Member Function That Returns a Reference to a Private Data Member (2 of 2)</vt:lpstr>
      <vt:lpstr>9.10 Default Memberwise Assignment (1 of 2)</vt:lpstr>
      <vt:lpstr>Figure 9.14 Date Class Declaration</vt:lpstr>
      <vt:lpstr>Figure 9.15 Date Class Member-Function Definitions</vt:lpstr>
      <vt:lpstr>Figure 9.16 Class Objects Can Be Assigned to Each Other Using Default Memberwise Assignment (1 of 2)</vt:lpstr>
      <vt:lpstr>Figure 9.16 Class Objects Can Be Assigned to Each Other Using Default Memberwise Assignment (2 of 2)</vt:lpstr>
      <vt:lpstr>9.10 Default Memberwise Assignment (2 of 2)</vt:lpstr>
      <vt:lpstr>9.11 Const Objects and Const Member Functions (1 of 3)</vt:lpstr>
      <vt:lpstr>Error-Prevention Tip 9.5</vt:lpstr>
      <vt:lpstr>Performance Tip 9.3</vt:lpstr>
      <vt:lpstr>9.10 Const Objects and Const Member Functions</vt:lpstr>
      <vt:lpstr>Common Programming Error 9.3</vt:lpstr>
      <vt:lpstr>Common Programming Error 9.4</vt:lpstr>
      <vt:lpstr>9.11 Const Objects and Const Member Functions (2 of 3)</vt:lpstr>
      <vt:lpstr>9.11 Const Objects and Const Member Functions (3 of 3)</vt:lpstr>
      <vt:lpstr>Figure 9.17 Const Objects and Const Member Functions (1 of 2)</vt:lpstr>
      <vt:lpstr>Figure 9.17 Const Objects and Const Member Functions (2 of 2)</vt:lpstr>
      <vt:lpstr>9.12 Composition: Objects as Members of Classes (1 of 5)</vt:lpstr>
      <vt:lpstr>Software Engineering Observation 9.8</vt:lpstr>
      <vt:lpstr>Figure 9.18 Date Class Definition</vt:lpstr>
      <vt:lpstr>Figure 9.19 Date Class Member-Function definitions (1 of 3)</vt:lpstr>
      <vt:lpstr>Figure 9.19 Date Class Member-Function definitions (2 of 3)</vt:lpstr>
      <vt:lpstr>Figure 9.19 Date Class Member-Function definitions (3 of 3)</vt:lpstr>
      <vt:lpstr>Figure 9.20 Employee Class Definition Showing Composition (1 of 2)</vt:lpstr>
      <vt:lpstr>Figure 9.20 Employee Class Definition Showing Composition (2 of 2)</vt:lpstr>
      <vt:lpstr>Figure 9.21 Employee Class Member-Function Definitions (1 of 2)</vt:lpstr>
      <vt:lpstr>Figure 9.21 Employee Class Member-Function Definitions (2 of 2)</vt:lpstr>
      <vt:lpstr>9.12 Composition: Objects as Members of Classes (2 of 5)</vt:lpstr>
      <vt:lpstr>Good Programming Practice 9.2</vt:lpstr>
      <vt:lpstr>9.12 Composition: Objects as Members of Classes (3 of 5)</vt:lpstr>
      <vt:lpstr>9.12 Composition: Objects as Members of Classes (4 of 5)</vt:lpstr>
      <vt:lpstr>9.12 Composition: Objects as Members of Classes (5 of 5)</vt:lpstr>
      <vt:lpstr>Figure 9.22 Demonstrating Composition—an Object with Member Objects (1 of 2)</vt:lpstr>
      <vt:lpstr>Figure 9.22 Demonstrating Composition—an Object with Member Objects (2 of 2)</vt:lpstr>
      <vt:lpstr>9.11 Composition: Objects as Members of Classes</vt:lpstr>
      <vt:lpstr>Performance Tip 9.4</vt:lpstr>
      <vt:lpstr>Common Programming Error 9.5</vt:lpstr>
      <vt:lpstr>Software Engineering Observation 9.9</vt:lpstr>
      <vt:lpstr>9.13 Friend Functions and Friend Classes (1 of 5)</vt:lpstr>
      <vt:lpstr>9.13 Friend Functions and Friend Classes (2 of 5)</vt:lpstr>
      <vt:lpstr>9.13 Friend Functions and Friend Classes (3 of 5)</vt:lpstr>
      <vt:lpstr>9.13 Friend Functions and Friend Classes (4 of 5)</vt:lpstr>
      <vt:lpstr>Figure 9.23 Friends Can access Private Members of a Class (1 of 2)</vt:lpstr>
      <vt:lpstr>Figure 9.23 Friends Can access Private Members of a Class (2 of 2)</vt:lpstr>
      <vt:lpstr>9.13 Friend Functions and Friend Classes (5 of 5)</vt:lpstr>
      <vt:lpstr>Software Engineering Observation 9.10</vt:lpstr>
      <vt:lpstr>Software Engineering Observation 9.11</vt:lpstr>
      <vt:lpstr>Good Programming Practice 9.3</vt:lpstr>
      <vt:lpstr>9.14 Using the This Pointer (1 of 4)</vt:lpstr>
      <vt:lpstr>9.14 Using the This Pointer (2 of 4)</vt:lpstr>
      <vt:lpstr>9.14 Using the This Pointer (3 of 4)</vt:lpstr>
      <vt:lpstr>Good Programming Practice 9.4</vt:lpstr>
      <vt:lpstr>9.14 Using the This Pointer (4 of 4)</vt:lpstr>
      <vt:lpstr>9.14.1 Implicitly and Explicitly Using the This Pointer to Access An Object’s Data Members</vt:lpstr>
      <vt:lpstr>Figure 9.24 Using the this pointer to refer to object members (1 of 2)</vt:lpstr>
      <vt:lpstr>Figure 9.24 Using the this pointer to refer to object members (2 of 2)</vt:lpstr>
      <vt:lpstr>9.14.2 Using the This Pointer to Enable Cascaded Function Calls</vt:lpstr>
      <vt:lpstr>Figure 9.25 Time Class Modified to Enable Cascaded Member-Function Calls (1 of 2)</vt:lpstr>
      <vt:lpstr>Figure 9.25 Time Class Modified to Enable Cascaded Member-Function Calls (2 of 2)</vt:lpstr>
      <vt:lpstr>Figure 9.26 Time Class Member-Function Definitions Modified to Enable Cascaded Member-Function Calls (1 of 4)</vt:lpstr>
      <vt:lpstr>Figure 9.26 Time Class Member-Function Definitions Modified to Enable Cascaded Member-Function Calls (2 of 4)</vt:lpstr>
      <vt:lpstr>Figure 9.26 Time Class Member-Function Definitions Modified to Enable Cascaded Member-Function Calls (3 of 4)</vt:lpstr>
      <vt:lpstr>Figure 9.26 Time Class Member-Function Definitions Modified to Enable Cascaded Member-Function Calls (4 of 4)</vt:lpstr>
      <vt:lpstr>Figure 9.27 Cascading Member-Function Calls with the This Pointer</vt:lpstr>
      <vt:lpstr>9.15 Static Class Members</vt:lpstr>
      <vt:lpstr>Performance Tip 9.5</vt:lpstr>
      <vt:lpstr>9.15.2 Scope and Initialization of Static Data Members</vt:lpstr>
      <vt:lpstr>9.15.3 Accessing Static Data Members</vt:lpstr>
      <vt:lpstr>Software Engineering Observation 9.12</vt:lpstr>
      <vt:lpstr>9.15.4 Demonstrating Static Data Members</vt:lpstr>
      <vt:lpstr>Figure 9.28 Employee Class Definition with a Static Data Member to Track the Number of Employee Objects in Memory (1 of 2)</vt:lpstr>
      <vt:lpstr>Figure 9.28 Employee Class Definition with a Static Data Member to Track the Number of Employee Objects in Memory (2 of 2)</vt:lpstr>
      <vt:lpstr>Figure 9.29 Employee Class Member-Function Definitions (1 of 2)</vt:lpstr>
      <vt:lpstr>Figure 9.29 Employee Class Member-Function Definitions (2 of 2)</vt:lpstr>
      <vt:lpstr>Figure 9.30 Static Data Member Tracking the Number of Objects of a Class (1 of 3)</vt:lpstr>
      <vt:lpstr>Figure 9.30 Static Data Member Tracking the Number of Objects of a Class (2 of 3)</vt:lpstr>
      <vt:lpstr>Figure 9.30 Static Data Member Tracking the Number of Objects of a Class (3 of 3)</vt:lpstr>
      <vt:lpstr>Common Programming Error 9.6</vt:lpstr>
      <vt:lpstr>Common Programming Error 9.7</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How to Program: Introducing the New C++14 Standard, 10e</dc:title>
  <dc:subject>Computer Science</dc:subject>
  <dc:creator>Paul Deitel/Harvey Deitel</dc:creator>
  <cp:keywords>C++ How to Program</cp:keywords>
  <cp:lastModifiedBy>P, Pavendan (Cognizant)</cp:lastModifiedBy>
  <cp:revision>1578</cp:revision>
  <dcterms:modified xsi:type="dcterms:W3CDTF">2018-04-20T03:45:05Z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